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1686" y="2657844"/>
            <a:ext cx="8915399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Результаты опроса </a:t>
            </a:r>
            <a:r>
              <a:rPr lang="ru-RU" dirty="0" smtClean="0"/>
              <a:t>по </a:t>
            </a:r>
            <a:r>
              <a:rPr lang="ru-RU" dirty="0" err="1" smtClean="0"/>
              <a:t>цифровизации</a:t>
            </a:r>
            <a:r>
              <a:rPr lang="ru-RU" dirty="0" smtClean="0"/>
              <a:t> НКО </a:t>
            </a:r>
            <a:r>
              <a:rPr lang="ru-RU" dirty="0" smtClean="0"/>
              <a:t>Псковской области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73329" y="5060011"/>
            <a:ext cx="8915399" cy="1126283"/>
          </a:xfrm>
        </p:spPr>
        <p:txBody>
          <a:bodyPr/>
          <a:lstStyle/>
          <a:p>
            <a:r>
              <a:rPr lang="ru-RU" dirty="0" smtClean="0"/>
              <a:t>Спикер Лебедева Неля Викторовна</a:t>
            </a:r>
          </a:p>
          <a:p>
            <a:r>
              <a:rPr lang="ru-RU" dirty="0" smtClean="0"/>
              <a:t>Псков  июнь 2023г.</a:t>
            </a:r>
            <a:endParaRPr lang="ru-RU" dirty="0"/>
          </a:p>
        </p:txBody>
      </p:sp>
      <p:pic>
        <p:nvPicPr>
          <p:cNvPr id="1026" name="Picture 2" descr="Внимание, опрос! &quot;Преподаватель глазами студентов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1250" y="0"/>
            <a:ext cx="4440750" cy="2801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204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146220"/>
            <a:ext cx="8911687" cy="987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             Итоги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2925" y="1918952"/>
            <a:ext cx="8915400" cy="4391696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/>
              <a:t>Опрос проводился в декабре/январе 2023г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/>
              <a:t>мае 2023 года проводился уточняющий телефонный опрос</a:t>
            </a:r>
          </a:p>
          <a:p>
            <a:r>
              <a:rPr lang="ru-RU" dirty="0" smtClean="0"/>
              <a:t>Всего приняло участие 37 организаций</a:t>
            </a:r>
          </a:p>
          <a:p>
            <a:r>
              <a:rPr lang="ru-RU" dirty="0" smtClean="0"/>
              <a:t>В социальной сфере-18%</a:t>
            </a:r>
          </a:p>
          <a:p>
            <a:r>
              <a:rPr lang="ru-RU" dirty="0" smtClean="0"/>
              <a:t>Образование/просвещение-2, 2%</a:t>
            </a:r>
          </a:p>
          <a:p>
            <a:r>
              <a:rPr lang="ru-RU" dirty="0" smtClean="0"/>
              <a:t>Ресурсные</a:t>
            </a:r>
            <a:r>
              <a:rPr lang="ru-RU" dirty="0"/>
              <a:t>, гуманитарные, спортивные, экологические, патриотические, занимающиеся защитой прав и правовым просвещением, </a:t>
            </a:r>
            <a:r>
              <a:rPr lang="ru-RU" dirty="0" smtClean="0"/>
              <a:t>туризмом, культурой-1%</a:t>
            </a:r>
          </a:p>
          <a:p>
            <a:r>
              <a:rPr lang="ru-RU" dirty="0" smtClean="0"/>
              <a:t>Представлен </a:t>
            </a:r>
            <a:r>
              <a:rPr lang="ru-RU" dirty="0"/>
              <a:t>весь спектр НКО Псковской </a:t>
            </a:r>
            <a:r>
              <a:rPr lang="ru-RU" dirty="0" smtClean="0"/>
              <a:t>области</a:t>
            </a:r>
            <a:endParaRPr lang="ru-RU" dirty="0"/>
          </a:p>
        </p:txBody>
      </p:sp>
      <p:pic>
        <p:nvPicPr>
          <p:cNvPr id="3076" name="Picture 4" descr="5 сервисов сбора статистики в Инстаграме (выбираем идеальный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3016" y="-15334"/>
            <a:ext cx="2894838" cy="2323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6317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2503" y="290339"/>
            <a:ext cx="4010724" cy="213661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Барьеры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92243" y="1184856"/>
            <a:ext cx="8915400" cy="5486399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Несформированность</a:t>
            </a:r>
            <a:r>
              <a:rPr lang="ru-RU" dirty="0"/>
              <a:t> цифровых компетенций </a:t>
            </a:r>
            <a:r>
              <a:rPr lang="ru-RU" dirty="0" smtClean="0"/>
              <a:t>сотрудников</a:t>
            </a:r>
          </a:p>
          <a:p>
            <a:pPr marL="0" indent="0">
              <a:buNone/>
            </a:pPr>
            <a:r>
              <a:rPr lang="ru-RU" dirty="0"/>
              <a:t>(43% </a:t>
            </a:r>
            <a:r>
              <a:rPr lang="ru-RU" dirty="0" smtClean="0"/>
              <a:t>считают</a:t>
            </a:r>
            <a:r>
              <a:rPr lang="ru-RU" dirty="0"/>
              <a:t>, что этот </a:t>
            </a:r>
            <a:r>
              <a:rPr lang="ru-RU" dirty="0" smtClean="0"/>
              <a:t>барьер возможно преодолеть)</a:t>
            </a:r>
            <a:endParaRPr lang="ru-RU" dirty="0"/>
          </a:p>
          <a:p>
            <a:r>
              <a:rPr lang="ru-RU" dirty="0"/>
              <a:t>Внутреннее сопротивление </a:t>
            </a:r>
            <a:r>
              <a:rPr lang="ru-RU" dirty="0" err="1" smtClean="0"/>
              <a:t>цифровизации</a:t>
            </a:r>
            <a:r>
              <a:rPr lang="ru-RU" dirty="0" smtClean="0"/>
              <a:t> в организации, страх изменений</a:t>
            </a:r>
          </a:p>
          <a:p>
            <a:pPr marL="0" indent="0">
              <a:buNone/>
            </a:pPr>
            <a:r>
              <a:rPr lang="ru-RU" dirty="0" smtClean="0"/>
              <a:t>(65% скорее НЕ считают этот фактор барьером, 35% считаю серьезным барьером, но есть понимание, что с этим можно справляется внутри организации, не требуется привлечение дополнительных ресурсов.</a:t>
            </a:r>
          </a:p>
          <a:p>
            <a:r>
              <a:rPr lang="ru-RU" dirty="0" smtClean="0"/>
              <a:t>Нехватка квалифицированных кадров в сфере </a:t>
            </a:r>
            <a:r>
              <a:rPr lang="ru-RU" dirty="0" err="1" smtClean="0"/>
              <a:t>цифровизации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(скорее видят этот фактор как барьер 60 %, при этом оценили как «практически не преодолимый барьер» 16, 2%)</a:t>
            </a:r>
          </a:p>
          <a:p>
            <a:r>
              <a:rPr lang="ru-RU" dirty="0" smtClean="0"/>
              <a:t>Нехватка финансовых и инвестиционных ресурсов для цифровой трансформации</a:t>
            </a:r>
          </a:p>
          <a:p>
            <a:pPr marL="0" indent="0">
              <a:buNone/>
            </a:pPr>
            <a:r>
              <a:rPr lang="ru-RU" dirty="0" smtClean="0"/>
              <a:t>(практически </a:t>
            </a:r>
            <a:r>
              <a:rPr lang="ru-RU" dirty="0"/>
              <a:t>80% респондентов считают данный фактор серьезным </a:t>
            </a:r>
            <a:r>
              <a:rPr lang="ru-RU" dirty="0" smtClean="0"/>
              <a:t>барьером. При </a:t>
            </a:r>
            <a:r>
              <a:rPr lang="ru-RU" dirty="0"/>
              <a:t>этом мы видим, что 24 3% оценили этот факто как «практически непреодолимый». Это самый высокий процент при анализе </a:t>
            </a:r>
            <a:r>
              <a:rPr lang="ru-RU" dirty="0" smtClean="0"/>
              <a:t>барьеров)</a:t>
            </a:r>
          </a:p>
          <a:p>
            <a:r>
              <a:rPr lang="ru-RU" dirty="0"/>
              <a:t>Недостаток технического </a:t>
            </a:r>
            <a:r>
              <a:rPr lang="ru-RU" dirty="0" smtClean="0"/>
              <a:t>сопровождения </a:t>
            </a:r>
          </a:p>
          <a:p>
            <a:pPr marL="0" indent="0">
              <a:buNone/>
            </a:pPr>
            <a:r>
              <a:rPr lang="ru-RU" dirty="0" smtClean="0"/>
              <a:t>(65 %считают серьёзным барьером, как </a:t>
            </a:r>
            <a:r>
              <a:rPr lang="ru-RU" dirty="0"/>
              <a:t>«практически непреодолимый барьер» это расценивает почти 19% .Это так же один из самых высоких показателей при оценке </a:t>
            </a:r>
            <a:r>
              <a:rPr lang="ru-RU" dirty="0" smtClean="0"/>
              <a:t>барьеров)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Эффективные способы преодоления языкового барьера при общени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23489" cy="21433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0612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41668"/>
            <a:ext cx="8911687" cy="83712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Потребности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978794"/>
            <a:ext cx="8915400" cy="560230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имеют  </a:t>
            </a:r>
            <a:r>
              <a:rPr lang="ru-RU" dirty="0"/>
              <a:t>те, или иные проблемы с сайтом </a:t>
            </a:r>
            <a:r>
              <a:rPr lang="ru-RU" dirty="0" smtClean="0"/>
              <a:t>-64,9% </a:t>
            </a:r>
            <a:r>
              <a:rPr lang="ru-RU" dirty="0"/>
              <a:t>(</a:t>
            </a:r>
            <a:r>
              <a:rPr lang="ru-RU" dirty="0" smtClean="0"/>
              <a:t>40</a:t>
            </a:r>
            <a:r>
              <a:rPr lang="ru-RU" dirty="0"/>
              <a:t>, 5 % организаций испытывают потребность в модернизации </a:t>
            </a:r>
            <a:r>
              <a:rPr lang="ru-RU" dirty="0" smtClean="0"/>
              <a:t>сайта, в создании </a:t>
            </a:r>
            <a:r>
              <a:rPr lang="ru-RU" dirty="0"/>
              <a:t>сайта </a:t>
            </a:r>
            <a:r>
              <a:rPr lang="ru-RU" dirty="0" smtClean="0"/>
              <a:t>-24</a:t>
            </a:r>
            <a:r>
              <a:rPr lang="ru-RU" dirty="0"/>
              <a:t>, 3</a:t>
            </a:r>
            <a:r>
              <a:rPr lang="ru-RU" dirty="0" smtClean="0"/>
              <a:t>%)</a:t>
            </a:r>
          </a:p>
          <a:p>
            <a:pPr lvl="0"/>
            <a:r>
              <a:rPr lang="ru-RU" dirty="0"/>
              <a:t>работа с поисковыми запросами, реклама и продвижение в Интернете-38,8% </a:t>
            </a:r>
          </a:p>
          <a:p>
            <a:pPr lvl="0"/>
            <a:r>
              <a:rPr lang="ru-RU" dirty="0"/>
              <a:t>безопасное хранение данных, паролей- 37,8</a:t>
            </a:r>
            <a:r>
              <a:rPr lang="ru-RU" dirty="0" smtClean="0"/>
              <a:t>%</a:t>
            </a:r>
            <a:endParaRPr lang="ru-RU" dirty="0"/>
          </a:p>
          <a:p>
            <a:pPr lvl="0"/>
            <a:r>
              <a:rPr lang="ru-RU" dirty="0"/>
              <a:t>подготовка публичного годового отчета организации- 35,1</a:t>
            </a:r>
            <a:r>
              <a:rPr lang="ru-RU" dirty="0" smtClean="0"/>
              <a:t>%</a:t>
            </a:r>
            <a:endParaRPr lang="ru-RU" dirty="0"/>
          </a:p>
          <a:p>
            <a:pPr lvl="0"/>
            <a:r>
              <a:rPr lang="ru-RU" dirty="0"/>
              <a:t>создание базы рассылки по клиентам и волонтерам </a:t>
            </a:r>
            <a:r>
              <a:rPr lang="ru-RU" dirty="0" smtClean="0"/>
              <a:t>35,1</a:t>
            </a:r>
            <a:endParaRPr lang="ru-RU" dirty="0"/>
          </a:p>
          <a:p>
            <a:pPr lvl="0"/>
            <a:r>
              <a:rPr lang="ru-RU" dirty="0"/>
              <a:t>разработка и получение обратной связи от пользователей- 32, 4 </a:t>
            </a:r>
            <a:r>
              <a:rPr lang="ru-RU" dirty="0" smtClean="0"/>
              <a:t>%</a:t>
            </a:r>
            <a:endParaRPr lang="ru-RU" dirty="0"/>
          </a:p>
          <a:p>
            <a:pPr lvl="0"/>
            <a:r>
              <a:rPr lang="ru-RU" dirty="0"/>
              <a:t>умение расставить управленческие приоритеты в плане </a:t>
            </a:r>
            <a:r>
              <a:rPr lang="ru-RU" dirty="0" err="1"/>
              <a:t>цифровизации</a:t>
            </a:r>
            <a:r>
              <a:rPr lang="ru-RU" dirty="0"/>
              <a:t>: какие технологии внедрять, очередность и прочая работа с данными: сбор, анализ, управление данными- 32, 4 % </a:t>
            </a:r>
          </a:p>
          <a:p>
            <a:pPr lvl="0"/>
            <a:r>
              <a:rPr lang="ru-RU" dirty="0"/>
              <a:t>работа с персональными данными- 32, 4</a:t>
            </a:r>
            <a:r>
              <a:rPr lang="ru-RU" dirty="0" smtClean="0"/>
              <a:t>%</a:t>
            </a:r>
            <a:endParaRPr lang="ru-RU" dirty="0"/>
          </a:p>
          <a:p>
            <a:pPr lvl="0"/>
            <a:r>
              <a:rPr lang="ru-RU" dirty="0"/>
              <a:t>использование цифровых технологий в </a:t>
            </a:r>
            <a:r>
              <a:rPr lang="ru-RU" dirty="0" err="1"/>
              <a:t>фандрайзинге</a:t>
            </a:r>
            <a:r>
              <a:rPr lang="ru-RU" dirty="0"/>
              <a:t>- 24, 3 %</a:t>
            </a:r>
          </a:p>
          <a:p>
            <a:pPr lvl="0"/>
            <a:r>
              <a:rPr lang="ru-RU" dirty="0"/>
              <a:t>удаленная коммуникация между сотрудниками, электронный документооборот в организации- 21, 6</a:t>
            </a:r>
            <a:r>
              <a:rPr lang="ru-RU" dirty="0" smtClean="0"/>
              <a:t>%</a:t>
            </a:r>
            <a:endParaRPr lang="ru-RU" dirty="0"/>
          </a:p>
          <a:p>
            <a:pPr lvl="0"/>
            <a:r>
              <a:rPr lang="ru-RU" dirty="0"/>
              <a:t>программная безопасность в связи с санкциями – 16, 2%</a:t>
            </a:r>
          </a:p>
          <a:p>
            <a:pPr lvl="0"/>
            <a:r>
              <a:rPr lang="ru-RU" dirty="0"/>
              <a:t>умение формулировать и ставить задачи IT-специалистам- </a:t>
            </a:r>
            <a:r>
              <a:rPr lang="ru-RU"/>
              <a:t>16,2</a:t>
            </a:r>
            <a:r>
              <a:rPr lang="ru-RU" smtClean="0"/>
              <a:t>%  </a:t>
            </a:r>
            <a:endParaRPr lang="ru-RU" dirty="0"/>
          </a:p>
          <a:p>
            <a:endParaRPr lang="ru-RU" dirty="0"/>
          </a:p>
        </p:txBody>
      </p:sp>
      <p:pic>
        <p:nvPicPr>
          <p:cNvPr id="4102" name="Picture 6" descr="Внедрение цифровых технологий: Потенциально быстрый выигрыш или трата  денег? - Энергетика и промышленность России - № 17-18 (421-422) сентябрь  2021 года - WWW.EPRUSSIA.RU - информационный портал энергетик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472742" cy="1648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676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1828799"/>
            <a:ext cx="8911687" cy="708337"/>
          </a:xfrm>
        </p:spPr>
        <p:txBody>
          <a:bodyPr/>
          <a:lstStyle/>
          <a:p>
            <a:r>
              <a:rPr lang="ru-RU" dirty="0" smtClean="0"/>
              <a:t>Что НКО знают об </a:t>
            </a:r>
            <a:r>
              <a:rPr lang="ru-RU" dirty="0"/>
              <a:t>IT- волонтёрах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2653048"/>
            <a:ext cx="8915400" cy="3812146"/>
          </a:xfrm>
        </p:spPr>
        <p:txBody>
          <a:bodyPr/>
          <a:lstStyle/>
          <a:p>
            <a:r>
              <a:rPr lang="ru-RU" dirty="0" smtClean="0"/>
              <a:t>56,8 -знают</a:t>
            </a:r>
          </a:p>
          <a:p>
            <a:r>
              <a:rPr lang="ru-RU" dirty="0" smtClean="0"/>
              <a:t>43,2 %  не знают</a:t>
            </a:r>
          </a:p>
          <a:p>
            <a:r>
              <a:rPr lang="ru-RU" dirty="0" smtClean="0"/>
              <a:t>в 45, 9 % -руководитель организации  выполняет эту функцию</a:t>
            </a:r>
          </a:p>
          <a:p>
            <a:r>
              <a:rPr lang="ru-RU" dirty="0" smtClean="0"/>
              <a:t>в 32,4 % организаций есть IT- волонтёр</a:t>
            </a:r>
          </a:p>
          <a:p>
            <a:r>
              <a:rPr lang="ru-RU" dirty="0" smtClean="0"/>
              <a:t>21, 6 % пользуются услугами коммерческих организаций</a:t>
            </a:r>
          </a:p>
          <a:p>
            <a:r>
              <a:rPr lang="ru-RU" dirty="0" smtClean="0"/>
              <a:t>в 18, 9 % организаций есть IT –специалист</a:t>
            </a:r>
          </a:p>
          <a:p>
            <a:r>
              <a:rPr lang="ru-RU" dirty="0" smtClean="0"/>
              <a:t>На вопрос о  </a:t>
            </a:r>
            <a:r>
              <a:rPr lang="ru-RU" dirty="0"/>
              <a:t>готовности организаций  работать с IT волонтерами для решения задач по </a:t>
            </a:r>
            <a:r>
              <a:rPr lang="ru-RU" dirty="0" err="1" smtClean="0"/>
              <a:t>цифровизации</a:t>
            </a:r>
            <a:r>
              <a:rPr lang="ru-RU" dirty="0"/>
              <a:t> </a:t>
            </a:r>
            <a:r>
              <a:rPr lang="ru-RU" dirty="0" smtClean="0"/>
              <a:t>подавляющие </a:t>
            </a:r>
            <a:r>
              <a:rPr lang="ru-RU" dirty="0"/>
              <a:t>большинство респондентов – 83,8% ответили «</a:t>
            </a:r>
            <a:r>
              <a:rPr lang="ru-RU" dirty="0" smtClean="0"/>
              <a:t>да»</a:t>
            </a:r>
            <a:endParaRPr lang="ru-RU" dirty="0"/>
          </a:p>
        </p:txBody>
      </p:sp>
      <p:pic>
        <p:nvPicPr>
          <p:cNvPr id="1026" name="Picture 2" descr="Рейтинг IT-компаний в Украине: Кому принадлежат крупнейшие IT-компании в  Украине « Публікації | Мобільна версія | Бізнес.Цензор.НЕТ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160154" cy="1944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3432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89212" y="965915"/>
            <a:ext cx="8911687" cy="104318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Ч</a:t>
            </a:r>
            <a:r>
              <a:rPr lang="ru-RU" dirty="0" smtClean="0"/>
              <a:t>его не </a:t>
            </a:r>
            <a:r>
              <a:rPr lang="ru-RU" dirty="0"/>
              <a:t>хватает для привлечения IT волонтеров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нет  информации о них, </a:t>
            </a:r>
            <a:r>
              <a:rPr lang="ru-RU" dirty="0" smtClean="0"/>
              <a:t>нет понимания </a:t>
            </a:r>
            <a:r>
              <a:rPr lang="ru-RU" dirty="0"/>
              <a:t>где </a:t>
            </a:r>
            <a:r>
              <a:rPr lang="ru-RU" dirty="0" smtClean="0"/>
              <a:t>найти- примерно 5% </a:t>
            </a:r>
          </a:p>
          <a:p>
            <a:r>
              <a:rPr lang="ru-RU" dirty="0" smtClean="0"/>
              <a:t>на </a:t>
            </a:r>
            <a:r>
              <a:rPr lang="ru-RU" dirty="0"/>
              <a:t>втором месте по популярности ответы о том, что «нет понимания как с ними </a:t>
            </a:r>
            <a:r>
              <a:rPr lang="ru-RU" dirty="0" smtClean="0"/>
              <a:t>работать;  </a:t>
            </a:r>
            <a:r>
              <a:rPr lang="ru-RU" dirty="0"/>
              <a:t>как мотивировать; как ставить </a:t>
            </a:r>
            <a:r>
              <a:rPr lang="ru-RU" dirty="0" smtClean="0"/>
              <a:t>задачи; </a:t>
            </a:r>
            <a:r>
              <a:rPr lang="ru-RU" dirty="0"/>
              <a:t>что именно им можно доверить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 smtClean="0"/>
              <a:t>было </a:t>
            </a:r>
            <a:r>
              <a:rPr lang="ru-RU" dirty="0"/>
              <a:t>некоторое количество ответов о доверии- «не понятно как будут сохраняться доверенные данные»; «это не проверенные кадры», «был неудачный опыт работы</a:t>
            </a:r>
            <a:r>
              <a:rPr lang="ru-RU" dirty="0" smtClean="0"/>
              <a:t>»</a:t>
            </a:r>
            <a:endParaRPr lang="ru-RU" dirty="0"/>
          </a:p>
          <a:p>
            <a:r>
              <a:rPr lang="ru-RU" dirty="0" smtClean="0"/>
              <a:t>далее следуют </a:t>
            </a:r>
            <a:r>
              <a:rPr lang="ru-RU" dirty="0"/>
              <a:t>ответы о том, что «не хватает для этого ресурсов»- как ни странно </a:t>
            </a:r>
            <a:r>
              <a:rPr lang="ru-RU" dirty="0" smtClean="0"/>
              <a:t>«</a:t>
            </a:r>
            <a:r>
              <a:rPr lang="ru-RU" b="1" i="1" dirty="0" smtClean="0"/>
              <a:t>денег»  </a:t>
            </a:r>
            <a:r>
              <a:rPr lang="ru-RU" dirty="0"/>
              <a:t>или  </a:t>
            </a:r>
            <a:r>
              <a:rPr lang="ru-RU" dirty="0" smtClean="0"/>
              <a:t>«времени»</a:t>
            </a:r>
            <a:endParaRPr lang="ru-RU" dirty="0"/>
          </a:p>
          <a:p>
            <a:r>
              <a:rPr lang="ru-RU" dirty="0" smtClean="0"/>
              <a:t>часть респондентов- </a:t>
            </a:r>
            <a:r>
              <a:rPr lang="ru-RU" dirty="0"/>
              <a:t>( 3%)  давали ответы, что «не испытывают такой потребности»; «уже работают с волонтерами»  или «пока не было таких задач</a:t>
            </a:r>
            <a:r>
              <a:rPr lang="ru-RU" dirty="0" smtClean="0"/>
              <a:t>»</a:t>
            </a:r>
            <a:endParaRPr lang="ru-RU" dirty="0"/>
          </a:p>
          <a:p>
            <a:endParaRPr lang="ru-RU" dirty="0"/>
          </a:p>
        </p:txBody>
      </p:sp>
      <p:pic>
        <p:nvPicPr>
          <p:cNvPr id="2050" name="Picture 2" descr="Как Начать Карьеру в Сфере IT с Нуля без Опыта [Подробный Гайд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81871" cy="170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391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2081908"/>
            <a:ext cx="8911687" cy="828715"/>
          </a:xfrm>
        </p:spPr>
        <p:txBody>
          <a:bodyPr>
            <a:normAutofit/>
          </a:bodyPr>
          <a:lstStyle/>
          <a:p>
            <a:r>
              <a:rPr lang="ru-RU" dirty="0" smtClean="0"/>
              <a:t> Зачем нужна </a:t>
            </a:r>
            <a:r>
              <a:rPr lang="ru-RU" dirty="0" err="1" smtClean="0"/>
              <a:t>цифровизация</a:t>
            </a:r>
            <a:r>
              <a:rPr lang="ru-RU" dirty="0" smtClean="0"/>
              <a:t> </a:t>
            </a:r>
            <a:r>
              <a:rPr lang="ru-RU" dirty="0" smtClean="0"/>
              <a:t>НКО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0880" y="2910624"/>
            <a:ext cx="8915400" cy="3502873"/>
          </a:xfrm>
        </p:spPr>
        <p:txBody>
          <a:bodyPr>
            <a:normAutofit/>
          </a:bodyPr>
          <a:lstStyle/>
          <a:p>
            <a:r>
              <a:rPr lang="ru-RU" dirty="0" smtClean="0"/>
              <a:t>НКО </a:t>
            </a:r>
            <a:r>
              <a:rPr lang="ru-RU" dirty="0"/>
              <a:t>занимаются </a:t>
            </a:r>
            <a:r>
              <a:rPr lang="ru-RU" dirty="0" err="1"/>
              <a:t>цифровизацией</a:t>
            </a:r>
            <a:r>
              <a:rPr lang="ru-RU" dirty="0"/>
              <a:t> </a:t>
            </a:r>
            <a:r>
              <a:rPr lang="ru-RU" dirty="0" smtClean="0"/>
              <a:t>потому</a:t>
            </a:r>
            <a:r>
              <a:rPr lang="ru-RU" dirty="0"/>
              <a:t>, что хотят быть открытыми и прозрачными» </a:t>
            </a:r>
            <a:endParaRPr lang="ru-RU" dirty="0" smtClean="0"/>
          </a:p>
          <a:p>
            <a:r>
              <a:rPr lang="ru-RU" dirty="0" smtClean="0"/>
              <a:t>согласны полностью- 24,3%</a:t>
            </a:r>
            <a:endParaRPr lang="ru-RU" dirty="0"/>
          </a:p>
          <a:p>
            <a:r>
              <a:rPr lang="ru-RU" dirty="0" smtClean="0"/>
              <a:t>наполовину </a:t>
            </a:r>
            <a:r>
              <a:rPr lang="ru-RU" dirty="0"/>
              <a:t>с этим утверждением согласны 13, 5 %;  </a:t>
            </a:r>
            <a:endParaRPr lang="ru-RU" dirty="0" smtClean="0"/>
          </a:p>
          <a:p>
            <a:r>
              <a:rPr lang="ru-RU" dirty="0"/>
              <a:t>«Потому что хотят оптимизировать свои текущие процессы и сэкономить временные, человеческие и финансовые </a:t>
            </a:r>
            <a:r>
              <a:rPr lang="ru-RU" dirty="0" smtClean="0"/>
              <a:t>ресурсы- </a:t>
            </a:r>
            <a:r>
              <a:rPr lang="ru-RU" dirty="0"/>
              <a:t>(90%) </a:t>
            </a:r>
            <a:r>
              <a:rPr lang="ru-RU" dirty="0" smtClean="0"/>
              <a:t>(И </a:t>
            </a:r>
            <a:r>
              <a:rPr lang="ru-RU" dirty="0"/>
              <a:t>это самый высокий процент согласия с выдвинутым </a:t>
            </a:r>
            <a:r>
              <a:rPr lang="ru-RU" dirty="0" smtClean="0"/>
              <a:t>тезисом)</a:t>
            </a:r>
            <a:endParaRPr lang="ru-RU" dirty="0"/>
          </a:p>
          <a:p>
            <a:r>
              <a:rPr lang="ru-RU" dirty="0"/>
              <a:t>«Хотят увеличить свое социальное </a:t>
            </a:r>
            <a:r>
              <a:rPr lang="ru-RU" dirty="0" smtClean="0"/>
              <a:t>воздействие»- </a:t>
            </a:r>
            <a:r>
              <a:rPr lang="ru-RU" dirty="0"/>
              <a:t>(51%) согласны полностью с этим </a:t>
            </a:r>
            <a:r>
              <a:rPr lang="ru-RU" dirty="0" smtClean="0"/>
              <a:t>утверждением </a:t>
            </a:r>
            <a:endParaRPr lang="ru-RU" dirty="0"/>
          </a:p>
        </p:txBody>
      </p:sp>
      <p:pic>
        <p:nvPicPr>
          <p:cNvPr id="3074" name="Picture 2" descr="Сервисы на одной платформе - RSpec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30" y="-25583"/>
            <a:ext cx="3821739" cy="21074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551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6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4098" name="Picture 2" descr="Мотивационные картинки и фотографии (33 Изображения) | Поговорки,  Мотивационные карти нки, Мысли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308" y="1210614"/>
            <a:ext cx="9359303" cy="5369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818229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682</TotalTime>
  <Words>672</Words>
  <Application>Microsoft Office PowerPoint</Application>
  <PresentationFormat>Широкоэкранный</PresentationFormat>
  <Paragraphs>59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Легкий дым</vt:lpstr>
      <vt:lpstr>Результаты опроса по цифровизации НКО Псковской области </vt:lpstr>
      <vt:lpstr>              Итоги </vt:lpstr>
      <vt:lpstr>Барьеры</vt:lpstr>
      <vt:lpstr>Потребности</vt:lpstr>
      <vt:lpstr>Что НКО знают об IT- волонтёрах</vt:lpstr>
      <vt:lpstr>Чего не хватает для привлечения IT волонтеров</vt:lpstr>
      <vt:lpstr> Зачем нужна цифровизация НКО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опроса НКО Псковской области</dc:title>
  <dc:creator>Пользователь Windows</dc:creator>
  <cp:lastModifiedBy>USER</cp:lastModifiedBy>
  <cp:revision>25</cp:revision>
  <dcterms:created xsi:type="dcterms:W3CDTF">2023-06-08T09:20:13Z</dcterms:created>
  <dcterms:modified xsi:type="dcterms:W3CDTF">2023-06-19T15:46:24Z</dcterms:modified>
</cp:coreProperties>
</file>