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sldIdLst>
    <p:sldId id="257" r:id="rId2"/>
    <p:sldId id="274" r:id="rId3"/>
    <p:sldId id="275" r:id="rId4"/>
    <p:sldId id="276" r:id="rId5"/>
    <p:sldId id="282" r:id="rId6"/>
    <p:sldId id="277" r:id="rId7"/>
    <p:sldId id="279" r:id="rId8"/>
    <p:sldId id="278" r:id="rId9"/>
    <p:sldId id="284" r:id="rId10"/>
    <p:sldId id="280" r:id="rId11"/>
    <p:sldId id="281" r:id="rId12"/>
    <p:sldId id="283" r:id="rId13"/>
    <p:sldId id="25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075" autoAdjust="0"/>
  </p:normalViewPr>
  <p:slideViewPr>
    <p:cSldViewPr showGuides="1">
      <p:cViewPr varScale="1">
        <p:scale>
          <a:sx n="109" d="100"/>
          <a:sy n="109" d="100"/>
        </p:scale>
        <p:origin x="90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2E417-5F45-4CBD-AEF8-95048E7B5C99}" type="datetimeFigureOut">
              <a:rPr lang="ru-RU" smtClean="0"/>
              <a:t>22.06.2023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A092C9E-3229-4D78-8EDB-28C548B1E2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6570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2E417-5F45-4CBD-AEF8-95048E7B5C99}" type="datetimeFigureOut">
              <a:rPr lang="ru-RU" smtClean="0"/>
              <a:t>22.06.2023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A092C9E-3229-4D78-8EDB-28C548B1E2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4334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2E417-5F45-4CBD-AEF8-95048E7B5C99}" type="datetimeFigureOut">
              <a:rPr lang="ru-RU" smtClean="0"/>
              <a:t>22.06.2023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A092C9E-3229-4D78-8EDB-28C548B1E2D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115289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2E417-5F45-4CBD-AEF8-95048E7B5C99}" type="datetimeFigureOut">
              <a:rPr lang="ru-RU" smtClean="0"/>
              <a:t>22.06.2023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092C9E-3229-4D78-8EDB-28C548B1E2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754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2E417-5F45-4CBD-AEF8-95048E7B5C99}" type="datetimeFigureOut">
              <a:rPr lang="ru-RU" smtClean="0"/>
              <a:t>22.06.2023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092C9E-3229-4D78-8EDB-28C548B1E2D7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546923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2E417-5F45-4CBD-AEF8-95048E7B5C99}" type="datetimeFigureOut">
              <a:rPr lang="ru-RU" smtClean="0"/>
              <a:t>22.06.2023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092C9E-3229-4D78-8EDB-28C548B1E2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73154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2E417-5F45-4CBD-AEF8-95048E7B5C99}" type="datetimeFigureOut">
              <a:rPr lang="ru-RU" smtClean="0"/>
              <a:t>22.06.2023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2C9E-3229-4D78-8EDB-28C548B1E2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11123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2E417-5F45-4CBD-AEF8-95048E7B5C99}" type="datetimeFigureOut">
              <a:rPr lang="ru-RU" smtClean="0"/>
              <a:t>22.06.2023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2C9E-3229-4D78-8EDB-28C548B1E2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73981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721462-A9E1-4536-9F2D-B2F8F2185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599" cy="1325563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1D1B458C-BFE5-4FED-890B-A3C81CBD9E00}"/>
              </a:ext>
            </a:extLst>
          </p:cNvPr>
          <p:cNvSpPr/>
          <p:nvPr userDrawn="1"/>
        </p:nvSpPr>
        <p:spPr>
          <a:xfrm>
            <a:off x="0" y="0"/>
            <a:ext cx="12192000" cy="99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474EC097-BE1E-47C5-A4A4-558BFD9F9C06}"/>
              </a:ext>
            </a:extLst>
          </p:cNvPr>
          <p:cNvSpPr/>
          <p:nvPr userDrawn="1"/>
        </p:nvSpPr>
        <p:spPr>
          <a:xfrm>
            <a:off x="12450" y="6772425"/>
            <a:ext cx="12192000" cy="99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ECD6CA42-8F84-4EF7-AC44-C6D7CA7B5256}"/>
              </a:ext>
            </a:extLst>
          </p:cNvPr>
          <p:cNvGrpSpPr/>
          <p:nvPr userDrawn="1"/>
        </p:nvGrpSpPr>
        <p:grpSpPr>
          <a:xfrm>
            <a:off x="0" y="49500"/>
            <a:ext cx="2844750" cy="274500"/>
            <a:chOff x="5228062" y="49500"/>
            <a:chExt cx="2844750" cy="274500"/>
          </a:xfrm>
          <a:solidFill>
            <a:schemeClr val="accent2"/>
          </a:solidFill>
        </p:grpSpPr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EF73193D-4957-4A8F-A457-261D1530DEC3}"/>
                </a:ext>
              </a:extLst>
            </p:cNvPr>
            <p:cNvSpPr/>
            <p:nvPr userDrawn="1"/>
          </p:nvSpPr>
          <p:spPr>
            <a:xfrm>
              <a:off x="5228062" y="495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" name="Блок-схема: объединение 10">
              <a:extLst>
                <a:ext uri="{FF2B5EF4-FFF2-40B4-BE49-F238E27FC236}">
                  <a16:creationId xmlns:a16="http://schemas.microsoft.com/office/drawing/2014/main" id="{9CA2CB59-7E2E-4FE6-B4DA-BC82267C4973}"/>
                </a:ext>
              </a:extLst>
            </p:cNvPr>
            <p:cNvSpPr/>
            <p:nvPr userDrawn="1"/>
          </p:nvSpPr>
          <p:spPr>
            <a:xfrm>
              <a:off x="7465312" y="4950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F77822EB-8A6C-4A70-8594-303E6651250C}"/>
              </a:ext>
            </a:extLst>
          </p:cNvPr>
          <p:cNvGrpSpPr/>
          <p:nvPr userDrawn="1"/>
        </p:nvGrpSpPr>
        <p:grpSpPr>
          <a:xfrm>
            <a:off x="9382650" y="6596925"/>
            <a:ext cx="2844750" cy="274500"/>
            <a:chOff x="9347250" y="6571200"/>
            <a:chExt cx="2844750" cy="274500"/>
          </a:xfrm>
          <a:solidFill>
            <a:schemeClr val="accent2"/>
          </a:solidFill>
        </p:grpSpPr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id="{1DA2A97F-749F-48D2-AE48-5762F540EF28}"/>
                </a:ext>
              </a:extLst>
            </p:cNvPr>
            <p:cNvSpPr/>
            <p:nvPr userDrawn="1"/>
          </p:nvSpPr>
          <p:spPr>
            <a:xfrm>
              <a:off x="9651000" y="65712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4" name="Блок-схема: объединение 13">
              <a:extLst>
                <a:ext uri="{FF2B5EF4-FFF2-40B4-BE49-F238E27FC236}">
                  <a16:creationId xmlns:a16="http://schemas.microsoft.com/office/drawing/2014/main" id="{3E93E1D6-3B3B-47F6-966E-B20E50008B90}"/>
                </a:ext>
              </a:extLst>
            </p:cNvPr>
            <p:cNvSpPr/>
            <p:nvPr userDrawn="1"/>
          </p:nvSpPr>
          <p:spPr>
            <a:xfrm rot="10800000">
              <a:off x="9347250" y="657120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6" name="Текст 18">
            <a:extLst>
              <a:ext uri="{FF2B5EF4-FFF2-40B4-BE49-F238E27FC236}">
                <a16:creationId xmlns:a16="http://schemas.microsoft.com/office/drawing/2014/main" id="{57C0137E-3F0D-4D70-B2CA-0E5AD27AD19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38200" y="2033588"/>
            <a:ext cx="10444163" cy="4049712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</a:defRPr>
            </a:lvl1pPr>
            <a:lvl2pPr marL="457200" indent="0">
              <a:buNone/>
              <a:defRPr>
                <a:solidFill>
                  <a:schemeClr val="accent1"/>
                </a:solidFill>
              </a:defRPr>
            </a:lvl2pPr>
            <a:lvl3pPr marL="914400" indent="0">
              <a:buNone/>
              <a:defRPr>
                <a:solidFill>
                  <a:schemeClr val="accent1"/>
                </a:solidFill>
              </a:defRPr>
            </a:lvl3pPr>
            <a:lvl4pPr marL="1371600" indent="0">
              <a:buNone/>
              <a:defRPr>
                <a:solidFill>
                  <a:schemeClr val="accent1"/>
                </a:solidFill>
              </a:defRPr>
            </a:lvl4pPr>
            <a:lvl5pPr marL="1828800" indent="0">
              <a:buNone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67837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2E417-5F45-4CBD-AEF8-95048E7B5C99}" type="datetimeFigureOut">
              <a:rPr lang="ru-RU" smtClean="0"/>
              <a:t>22.06.2023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2C9E-3229-4D78-8EDB-28C548B1E2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1376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2E417-5F45-4CBD-AEF8-95048E7B5C99}" type="datetimeFigureOut">
              <a:rPr lang="ru-RU" smtClean="0"/>
              <a:t>22.06.2023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A092C9E-3229-4D78-8EDB-28C548B1E2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147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2E417-5F45-4CBD-AEF8-95048E7B5C99}" type="datetimeFigureOut">
              <a:rPr lang="ru-RU" smtClean="0"/>
              <a:t>22.06.2023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A092C9E-3229-4D78-8EDB-28C548B1E2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6742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2E417-5F45-4CBD-AEF8-95048E7B5C99}" type="datetimeFigureOut">
              <a:rPr lang="ru-RU" smtClean="0"/>
              <a:t>22.06.2023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A092C9E-3229-4D78-8EDB-28C548B1E2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193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2E417-5F45-4CBD-AEF8-95048E7B5C99}" type="datetimeFigureOut">
              <a:rPr lang="ru-RU" smtClean="0"/>
              <a:t>22.06.2023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2C9E-3229-4D78-8EDB-28C548B1E2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0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2E417-5F45-4CBD-AEF8-95048E7B5C99}" type="datetimeFigureOut">
              <a:rPr lang="ru-RU" smtClean="0"/>
              <a:t>22.06.2023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2C9E-3229-4D78-8EDB-28C548B1E2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0129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2E417-5F45-4CBD-AEF8-95048E7B5C99}" type="datetimeFigureOut">
              <a:rPr lang="ru-RU" smtClean="0"/>
              <a:t>22.06.2023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2C9E-3229-4D78-8EDB-28C548B1E2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610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2E417-5F45-4CBD-AEF8-95048E7B5C99}" type="datetimeFigureOut">
              <a:rPr lang="ru-RU" smtClean="0"/>
              <a:t>22.06.2023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092C9E-3229-4D78-8EDB-28C548B1E2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9391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hyperlink" Target="https://presentation-creation.ru/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2E417-5F45-4CBD-AEF8-95048E7B5C99}" type="datetimeFigureOut">
              <a:rPr lang="ru-RU" smtClean="0"/>
              <a:t>22.06.2023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A092C9E-3229-4D78-8EDB-28C548B1E2D7}" type="slidenum">
              <a:rPr lang="ru-RU" smtClean="0"/>
              <a:t>‹#›</a:t>
            </a:fld>
            <a:endParaRPr lang="ru-RU"/>
          </a:p>
        </p:txBody>
      </p:sp>
      <p:pic>
        <p:nvPicPr>
          <p:cNvPr id="36" name="Рисунок 35">
            <a:hlinkClick r:id="rId19"/>
            <a:extLst>
              <a:ext uri="{FF2B5EF4-FFF2-40B4-BE49-F238E27FC236}">
                <a16:creationId xmlns:a16="http://schemas.microsoft.com/office/drawing/2014/main" id="{5BF8621D-8206-4C22-9818-F327ED8B7AD2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94000" y="367393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705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  <p:sldLayoutId id="2147483723" r:id="rId14"/>
    <p:sldLayoutId id="2147483724" r:id="rId15"/>
    <p:sldLayoutId id="2147483725" r:id="rId16"/>
    <p:sldLayoutId id="214748372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0C384AD-409C-4275-9895-9E0939DBD23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63971" y="2774373"/>
            <a:ext cx="7021279" cy="3414727"/>
          </a:xfrm>
          <a:prstGeom prst="rect">
            <a:avLst/>
          </a:prstGeom>
        </p:spPr>
      </p:pic>
      <p:sp>
        <p:nvSpPr>
          <p:cNvPr id="8" name="Заголовок 7">
            <a:extLst>
              <a:ext uri="{FF2B5EF4-FFF2-40B4-BE49-F238E27FC236}">
                <a16:creationId xmlns:a16="http://schemas.microsoft.com/office/drawing/2014/main" id="{9CA05078-3877-415F-AD9E-AB61FED9E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000" y="144000"/>
            <a:ext cx="11385000" cy="1485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1"/>
                </a:solidFill>
              </a:rPr>
              <a:t/>
            </a:r>
            <a:br>
              <a:rPr lang="ru-RU" b="1" dirty="0" smtClean="0">
                <a:solidFill>
                  <a:schemeClr val="accent1"/>
                </a:solidFill>
              </a:rPr>
            </a:br>
            <a:r>
              <a:rPr lang="ru-RU" b="1" dirty="0">
                <a:solidFill>
                  <a:schemeClr val="accent1"/>
                </a:solidFill>
              </a:rPr>
              <a:t/>
            </a:r>
            <a:br>
              <a:rPr lang="ru-RU" b="1" dirty="0">
                <a:solidFill>
                  <a:schemeClr val="accent1"/>
                </a:solidFill>
              </a:rPr>
            </a:br>
            <a:r>
              <a:rPr lang="ru-RU" b="1" dirty="0" smtClean="0">
                <a:solidFill>
                  <a:schemeClr val="accent1"/>
                </a:solidFill>
              </a:rPr>
              <a:t/>
            </a:r>
            <a:br>
              <a:rPr lang="ru-RU" b="1" dirty="0" smtClean="0">
                <a:solidFill>
                  <a:schemeClr val="accent1"/>
                </a:solidFill>
              </a:rPr>
            </a:br>
            <a:r>
              <a:rPr lang="ru-RU" sz="4400" b="1" dirty="0" smtClean="0">
                <a:solidFill>
                  <a:schemeClr val="accent1"/>
                </a:solidFill>
              </a:rPr>
              <a:t>Консультирование- подходы и инструменты</a:t>
            </a:r>
            <a:br>
              <a:rPr lang="ru-RU" sz="4400" b="1" dirty="0" smtClean="0">
                <a:solidFill>
                  <a:schemeClr val="accent1"/>
                </a:solidFill>
              </a:rPr>
            </a:br>
            <a:r>
              <a:rPr lang="ru-RU" sz="2700" b="1" dirty="0" smtClean="0">
                <a:solidFill>
                  <a:schemeClr val="accent1"/>
                </a:solidFill>
              </a:rPr>
              <a:t>(или как повысить </a:t>
            </a:r>
            <a:r>
              <a:rPr lang="ru-RU" sz="2700" b="1" dirty="0" err="1" smtClean="0">
                <a:solidFill>
                  <a:schemeClr val="accent1"/>
                </a:solidFill>
              </a:rPr>
              <a:t>инновационность</a:t>
            </a:r>
            <a:r>
              <a:rPr lang="ru-RU" sz="2700" b="1" dirty="0" smtClean="0">
                <a:solidFill>
                  <a:schemeClr val="accent1"/>
                </a:solidFill>
              </a:rPr>
              <a:t> </a:t>
            </a:r>
            <a:r>
              <a:rPr lang="ru-RU" sz="2700" b="1" dirty="0" smtClean="0">
                <a:solidFill>
                  <a:schemeClr val="accent1"/>
                </a:solidFill>
              </a:rPr>
              <a:t>своих проектов </a:t>
            </a:r>
            <a:r>
              <a:rPr lang="ru-RU" sz="2700" b="1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)</a:t>
            </a:r>
            <a:endParaRPr lang="ru-RU" sz="2700" b="1" dirty="0">
              <a:solidFill>
                <a:schemeClr val="accent5"/>
              </a:solidFill>
            </a:endParaRPr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3CF2E59D-942F-40D4-B10C-15B5F0EBB9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5999" y="5049000"/>
            <a:ext cx="4770001" cy="1710000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Спикер: </a:t>
            </a:r>
            <a:r>
              <a:rPr lang="ru-RU" b="1" dirty="0" smtClean="0">
                <a:solidFill>
                  <a:schemeClr val="accent1"/>
                </a:solidFill>
              </a:rPr>
              <a:t>Неля Лебедева </a:t>
            </a:r>
            <a:r>
              <a:rPr lang="ru-RU" dirty="0" smtClean="0">
                <a:solidFill>
                  <a:schemeClr val="accent1"/>
                </a:solidFill>
              </a:rPr>
              <a:t>–Исполнительный директор –руководитель аппарата Псковского отделения </a:t>
            </a:r>
          </a:p>
          <a:p>
            <a:r>
              <a:rPr lang="ru-RU" dirty="0" smtClean="0">
                <a:solidFill>
                  <a:schemeClr val="accent1"/>
                </a:solidFill>
              </a:rPr>
              <a:t>Ассоциации юристов России</a:t>
            </a:r>
            <a:endParaRPr lang="ru-RU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9002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3875"/>
          </a:xfrm>
        </p:spPr>
        <p:txBody>
          <a:bodyPr>
            <a:normAutofit fontScale="90000"/>
          </a:bodyPr>
          <a:lstStyle/>
          <a:p>
            <a:r>
              <a:rPr lang="ru-RU" dirty="0"/>
              <a:t>Канва кооперации для организации работы по преодолению множественной </a:t>
            </a:r>
            <a:r>
              <a:rPr lang="ru-RU" dirty="0" smtClean="0"/>
              <a:t>уязвимости</a:t>
            </a:r>
            <a:r>
              <a:rPr lang="ru-RU" dirty="0"/>
              <a:t/>
            </a:r>
            <a:br>
              <a:rPr lang="ru-RU" dirty="0"/>
            </a:br>
            <a:r>
              <a:rPr lang="ru-RU" sz="1800" dirty="0" smtClean="0">
                <a:solidFill>
                  <a:schemeClr val="tx1"/>
                </a:solidFill>
              </a:rPr>
              <a:t>Зачастую </a:t>
            </a:r>
            <a:r>
              <a:rPr lang="ru-RU" sz="1800" dirty="0">
                <a:solidFill>
                  <a:schemeClr val="tx1"/>
                </a:solidFill>
              </a:rPr>
              <a:t>одна организация не может справиться с решением всех задач, которые составляют множественную уязвимость человека. В этом случае возможным решение может стать кооперация организаций, при которой сразу несколько сторон участвуют в преодолении множественной уязвимости человека.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1453797"/>
              </p:ext>
            </p:extLst>
          </p:nvPr>
        </p:nvGraphicFramePr>
        <p:xfrm>
          <a:off x="1641003" y="2394000"/>
          <a:ext cx="9899996" cy="39698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9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0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1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45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597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046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252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0466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72522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0466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71951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3505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6377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Барьеры и потребности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Человека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Действия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Организация 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Организация Б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Организация 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5514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*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**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***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55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55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5172">
                <a:tc gridSpan="1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55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9982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144000"/>
            <a:ext cx="8911687" cy="1035000"/>
          </a:xfrm>
        </p:spPr>
        <p:txBody>
          <a:bodyPr>
            <a:normAutofit fontScale="90000"/>
          </a:bodyPr>
          <a:lstStyle/>
          <a:p>
            <a:r>
              <a:rPr lang="ru-RU" dirty="0"/>
              <a:t>Предостережения, о которых стоит помнить в процессе </a:t>
            </a:r>
            <a:r>
              <a:rPr lang="ru-RU" dirty="0" smtClean="0"/>
              <a:t>консультирования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359000"/>
            <a:ext cx="8915400" cy="5499000"/>
          </a:xfrm>
        </p:spPr>
        <p:txBody>
          <a:bodyPr>
            <a:normAutofit/>
          </a:bodyPr>
          <a:lstStyle/>
          <a:p>
            <a:r>
              <a:rPr lang="ru-RU" dirty="0"/>
              <a:t>Не берите на себя чрезмерных обязательств и не давайте чрезмерных </a:t>
            </a:r>
            <a:r>
              <a:rPr lang="ru-RU" dirty="0" smtClean="0"/>
              <a:t>обещаний</a:t>
            </a:r>
          </a:p>
          <a:p>
            <a:r>
              <a:rPr lang="ru-RU" dirty="0"/>
              <a:t>Избегайте чрезмерно сложных </a:t>
            </a:r>
            <a:r>
              <a:rPr lang="ru-RU" dirty="0" smtClean="0"/>
              <a:t>решений</a:t>
            </a:r>
            <a:endParaRPr lang="ru-RU" dirty="0"/>
          </a:p>
          <a:p>
            <a:r>
              <a:rPr lang="ru-RU" dirty="0"/>
              <a:t>Избегайте «быстрых» решений для сложных </a:t>
            </a:r>
            <a:r>
              <a:rPr lang="ru-RU" dirty="0" smtClean="0"/>
              <a:t>проблем</a:t>
            </a:r>
            <a:endParaRPr lang="ru-RU" dirty="0"/>
          </a:p>
          <a:p>
            <a:r>
              <a:rPr lang="ru-RU" dirty="0"/>
              <a:t>Используйте в качестве «со-консультантов» подходящих </a:t>
            </a:r>
            <a:r>
              <a:rPr lang="ru-RU" dirty="0" smtClean="0"/>
              <a:t>людей</a:t>
            </a:r>
            <a:endParaRPr lang="ru-RU" dirty="0"/>
          </a:p>
          <a:p>
            <a:r>
              <a:rPr lang="ru-RU" dirty="0"/>
              <a:t>Делайте окончательные рекомендации «совместными», т.е. результатом общих усилий менеджеров и </a:t>
            </a:r>
            <a:r>
              <a:rPr lang="ru-RU" dirty="0" smtClean="0"/>
              <a:t>консультантов</a:t>
            </a:r>
            <a:endParaRPr lang="ru-RU" dirty="0"/>
          </a:p>
          <a:p>
            <a:r>
              <a:rPr lang="ru-RU" dirty="0"/>
              <a:t>Не забывайте о постоянном открытом общении и </a:t>
            </a:r>
            <a:r>
              <a:rPr lang="ru-RU" dirty="0" smtClean="0"/>
              <a:t>информировании</a:t>
            </a:r>
            <a:endParaRPr lang="ru-RU" dirty="0"/>
          </a:p>
          <a:p>
            <a:r>
              <a:rPr lang="ru-RU" dirty="0"/>
              <a:t>Подчёркивайте положительное значение </a:t>
            </a:r>
            <a:r>
              <a:rPr lang="ru-RU" dirty="0" smtClean="0"/>
              <a:t>перемен</a:t>
            </a:r>
            <a:endParaRPr lang="ru-RU" dirty="0"/>
          </a:p>
          <a:p>
            <a:r>
              <a:rPr lang="ru-RU" dirty="0"/>
              <a:t>Поощряйте участие сотрудников НКО (волонтеров, представителей ЦА – при необходимости) </a:t>
            </a:r>
          </a:p>
          <a:p>
            <a:r>
              <a:rPr lang="ru-RU" dirty="0"/>
              <a:t>Сосредоточьте внимание на проблемах, которые могут быть решены в данных временных </a:t>
            </a:r>
            <a:r>
              <a:rPr lang="ru-RU" dirty="0" smtClean="0"/>
              <a:t>рамках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41406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Из памятки консультанта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404000"/>
            <a:ext cx="8915400" cy="5454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dirty="0"/>
          </a:p>
          <a:p>
            <a:pPr lvl="0"/>
            <a:r>
              <a:rPr lang="ru-RU" dirty="0" smtClean="0"/>
              <a:t>Не </a:t>
            </a:r>
            <a:r>
              <a:rPr lang="ru-RU" dirty="0"/>
              <a:t>принимайте симптомы за проблемы, копайте глубже</a:t>
            </a:r>
          </a:p>
          <a:p>
            <a:pPr lvl="0"/>
            <a:r>
              <a:rPr lang="ru-RU" dirty="0"/>
              <a:t>избегайте составлять заранее (до проведения анализа) мнение о причинах проблем, не подтасовывайте факты под “понятные вам результаты”</a:t>
            </a:r>
          </a:p>
          <a:p>
            <a:pPr lvl="0"/>
            <a:r>
              <a:rPr lang="ru-RU" dirty="0" smtClean="0"/>
              <a:t>Старайтесь </a:t>
            </a:r>
            <a:r>
              <a:rPr lang="ru-RU" dirty="0"/>
              <a:t>придерживаться </a:t>
            </a:r>
            <a:r>
              <a:rPr lang="ru-RU" dirty="0" err="1"/>
              <a:t>многодисициплинарного</a:t>
            </a:r>
            <a:r>
              <a:rPr lang="ru-RU" dirty="0"/>
              <a:t> подхода, не скатываясь в сторону знакомой вам сферы деятельности (например, юридическая среда)</a:t>
            </a:r>
          </a:p>
          <a:p>
            <a:pPr lvl="0"/>
            <a:r>
              <a:rPr lang="ru-RU" dirty="0" smtClean="0"/>
              <a:t>Обеспечивайте </a:t>
            </a:r>
            <a:r>
              <a:rPr lang="ru-RU" dirty="0"/>
              <a:t>“обратную связь” с </a:t>
            </a:r>
            <a:r>
              <a:rPr lang="ru-RU" dirty="0" smtClean="0"/>
              <a:t>клиентом</a:t>
            </a:r>
            <a:endParaRPr lang="ru-RU" dirty="0"/>
          </a:p>
          <a:p>
            <a:pPr lvl="0"/>
            <a:r>
              <a:rPr lang="ru-RU" dirty="0" smtClean="0"/>
              <a:t>Внимательно </a:t>
            </a:r>
            <a:r>
              <a:rPr lang="ru-RU" dirty="0"/>
              <a:t>слушайте не только слова, но и тональность произносимого</a:t>
            </a:r>
          </a:p>
          <a:p>
            <a:pPr lvl="0"/>
            <a:r>
              <a:rPr lang="ru-RU" dirty="0" smtClean="0"/>
              <a:t>Постоянно </a:t>
            </a:r>
            <a:r>
              <a:rPr lang="ru-RU" dirty="0"/>
              <a:t>проверяйте свое понимание происходящего, выясняйте непонятные моменты</a:t>
            </a:r>
          </a:p>
          <a:p>
            <a:pPr lvl="0"/>
            <a:r>
              <a:rPr lang="ru-RU" dirty="0"/>
              <a:t>и</a:t>
            </a:r>
            <a:r>
              <a:rPr lang="ru-RU" dirty="0" smtClean="0"/>
              <a:t>сследуйте </a:t>
            </a:r>
            <a:r>
              <a:rPr lang="ru-RU" dirty="0"/>
              <a:t>различные варианты, не зацикливаясь на чем-то одном</a:t>
            </a:r>
          </a:p>
          <a:p>
            <a:pPr lvl="0"/>
            <a:r>
              <a:rPr lang="ru-RU" dirty="0" err="1" smtClean="0"/>
              <a:t>Простраивайте</a:t>
            </a:r>
            <a:r>
              <a:rPr lang="ru-RU" dirty="0" smtClean="0"/>
              <a:t> </a:t>
            </a:r>
            <a:r>
              <a:rPr lang="ru-RU" dirty="0"/>
              <a:t>позитивные отношения с клиентом</a:t>
            </a:r>
          </a:p>
          <a:p>
            <a:pPr lvl="0"/>
            <a:r>
              <a:rPr lang="ru-RU" dirty="0" smtClean="0"/>
              <a:t>Доводите </a:t>
            </a:r>
            <a:r>
              <a:rPr lang="ru-RU" dirty="0"/>
              <a:t>начатое дело до </a:t>
            </a:r>
            <a:r>
              <a:rPr lang="ru-RU" dirty="0" smtClean="0"/>
              <a:t>конца</a:t>
            </a:r>
            <a:endParaRPr lang="ru-RU" dirty="0"/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C7A5087-0AB9-41CE-AC52-4056DEBD332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70" b="70"/>
          <a:stretch>
            <a:fillRect/>
          </a:stretch>
        </p:blipFill>
        <p:spPr>
          <a:xfrm>
            <a:off x="9527146" y="20767"/>
            <a:ext cx="2574854" cy="1653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0178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45D56E9C-1F8B-4437-A4A4-E2B9BC4FC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599" cy="121887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5"/>
                </a:solidFill>
              </a:rPr>
              <a:t> </a:t>
            </a:r>
            <a:r>
              <a:rPr lang="ru-RU" sz="2000" dirty="0" smtClean="0">
                <a:solidFill>
                  <a:schemeClr val="accent5"/>
                </a:solidFill>
              </a:rPr>
              <a:t>Спасибо за внимание!</a:t>
            </a:r>
            <a:r>
              <a:rPr lang="ru-RU" sz="2000" dirty="0">
                <a:solidFill>
                  <a:schemeClr val="accent5"/>
                </a:solidFill>
              </a:rPr>
              <a:t> </a:t>
            </a:r>
            <a:r>
              <a:rPr lang="ru-RU" sz="2000" dirty="0" smtClean="0">
                <a:solidFill>
                  <a:schemeClr val="accent5"/>
                </a:solidFill>
              </a:rPr>
              <a:t/>
            </a:r>
            <a:br>
              <a:rPr lang="ru-RU" sz="2000" dirty="0" smtClean="0">
                <a:solidFill>
                  <a:schemeClr val="accent5"/>
                </a:solidFill>
              </a:rPr>
            </a:br>
            <a:r>
              <a:rPr lang="ru-RU" sz="2000" dirty="0" smtClean="0">
                <a:solidFill>
                  <a:schemeClr val="accent5"/>
                </a:solidFill>
              </a:rPr>
              <a:t>Презентация подготовлена с использованием материалов Центра ГРАНИ ( </a:t>
            </a:r>
            <a:r>
              <a:rPr lang="ru-RU" sz="2000" dirty="0" err="1" smtClean="0">
                <a:solidFill>
                  <a:schemeClr val="accent5"/>
                </a:solidFill>
              </a:rPr>
              <a:t>г.Пермь</a:t>
            </a:r>
            <a:r>
              <a:rPr lang="ru-RU" sz="2000" dirty="0" smtClean="0">
                <a:solidFill>
                  <a:schemeClr val="accent5"/>
                </a:solidFill>
              </a:rPr>
              <a:t>)</a:t>
            </a:r>
            <a:br>
              <a:rPr lang="ru-RU" sz="2000" dirty="0" smtClean="0">
                <a:solidFill>
                  <a:schemeClr val="accent5"/>
                </a:solidFill>
              </a:rPr>
            </a:br>
            <a:r>
              <a:rPr lang="ru-RU" sz="2000" dirty="0" smtClean="0">
                <a:solidFill>
                  <a:schemeClr val="accent5"/>
                </a:solidFill>
              </a:rPr>
              <a:t> </a:t>
            </a:r>
            <a:r>
              <a:rPr lang="en-US" sz="2000" dirty="0">
                <a:solidFill>
                  <a:schemeClr val="accent5"/>
                </a:solidFill>
              </a:rPr>
              <a:t>https://www.grany-center.org/</a:t>
            </a:r>
            <a:endParaRPr lang="ru-RU" sz="2000" dirty="0">
              <a:solidFill>
                <a:schemeClr val="accent5"/>
              </a:solidFill>
            </a:endParaRP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3C4560F-6F86-43D5-B90C-407331963AC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18433" y="6322870"/>
            <a:ext cx="6684355" cy="2831855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1026" name="Picture 2" descr="Красивые мотивационные картинки для личного дневника - сборк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000" y="1719000"/>
            <a:ext cx="4490400" cy="5002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1337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589890"/>
          </a:xfrm>
        </p:spPr>
        <p:txBody>
          <a:bodyPr>
            <a:normAutofit fontScale="90000"/>
          </a:bodyPr>
          <a:lstStyle/>
          <a:p>
            <a:r>
              <a:rPr lang="ru-RU" dirty="0"/>
              <a:t> </a:t>
            </a:r>
            <a:r>
              <a:rPr lang="ru-RU" sz="3100" b="1" dirty="0" smtClean="0"/>
              <a:t>КОНСУЛЬТИРОВАНИЕ </a:t>
            </a:r>
            <a:r>
              <a:rPr lang="ru-RU" sz="3100" b="1" dirty="0"/>
              <a:t>– </a:t>
            </a:r>
            <a:br>
              <a:rPr lang="ru-RU" sz="3100" b="1" dirty="0"/>
            </a:br>
            <a:r>
              <a:rPr lang="ru-RU" sz="3100" b="1" dirty="0"/>
              <a:t> </a:t>
            </a:r>
            <a:r>
              <a:rPr lang="ru-RU" sz="3100" b="1" dirty="0" smtClean="0"/>
              <a:t>СОВЕТОВАНИЕ </a:t>
            </a:r>
            <a:r>
              <a:rPr lang="ru-RU" sz="3100" b="1" dirty="0"/>
              <a:t>-   </a:t>
            </a:r>
            <a:br>
              <a:rPr lang="ru-RU" sz="3100" b="1" dirty="0"/>
            </a:br>
            <a:r>
              <a:rPr lang="ru-RU" sz="3100" b="1" dirty="0"/>
              <a:t> ОБЩЕСТВЕННЫЙ </a:t>
            </a:r>
            <a:r>
              <a:rPr lang="ru-RU" sz="3100" b="1" dirty="0" smtClean="0"/>
              <a:t>ПРИЕМ…                                         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214000"/>
            <a:ext cx="8915400" cy="4410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Консультации - это самая массовая  и постоянно воспроизводящаяся услуга  НКО для населения России</a:t>
            </a:r>
          </a:p>
          <a:p>
            <a:pPr lvl="0"/>
            <a:r>
              <a:rPr lang="ru-RU" dirty="0"/>
              <a:t>Выборочно.  НКО говорят как минимум о 250–300 проконсультированных в среднем на одну организацию</a:t>
            </a:r>
          </a:p>
          <a:p>
            <a:pPr lvl="0"/>
            <a:r>
              <a:rPr lang="ru-RU" dirty="0"/>
              <a:t>Анализ показал, что в 2019-2021 годах приблизительно 45% проектов НКО (в релевантных номинациях), поддержанных ФПГ,ФГГ ПК и фондом В. Потанина, содержали мероприятия по непосредственному консультированию</a:t>
            </a:r>
          </a:p>
          <a:p>
            <a:pPr lvl="0"/>
            <a:r>
              <a:rPr lang="ru-RU" dirty="0"/>
              <a:t>Региональные УПЧ имеют договоры с 8-15 НКО, участвующими в консультировании</a:t>
            </a:r>
          </a:p>
          <a:p>
            <a:pPr lvl="0"/>
            <a:r>
              <a:rPr lang="ru-RU" dirty="0"/>
              <a:t>Консультации НКО ведут и там, где нет зарегистрированной НКО</a:t>
            </a:r>
          </a:p>
          <a:p>
            <a:pPr lvl="0"/>
            <a:r>
              <a:rPr lang="ru-RU" dirty="0"/>
              <a:t>Многочисленные новые форматы  (</a:t>
            </a:r>
            <a:r>
              <a:rPr lang="ru-RU" dirty="0" err="1"/>
              <a:t>мастермайнды</a:t>
            </a:r>
            <a:r>
              <a:rPr lang="ru-RU" dirty="0"/>
              <a:t>, рандом-кафе и др.) включают консультационные беседы, групповые и индивидуальные советы </a:t>
            </a:r>
          </a:p>
          <a:p>
            <a:pPr lvl="0"/>
            <a:r>
              <a:rPr lang="ru-RU" dirty="0"/>
              <a:t>Общественные приемные по-прежнему </a:t>
            </a:r>
            <a:r>
              <a:rPr lang="ru-RU" dirty="0" smtClean="0"/>
              <a:t>есть 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277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8856" y="189001"/>
            <a:ext cx="10515600" cy="854999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Плюсы консультирования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1000" y="909001"/>
            <a:ext cx="10515600" cy="5949000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ru-RU" dirty="0" smtClean="0"/>
              <a:t>              Прямая </a:t>
            </a:r>
            <a:r>
              <a:rPr lang="ru-RU" dirty="0"/>
              <a:t>связь с </a:t>
            </a:r>
            <a:r>
              <a:rPr lang="ru-RU" dirty="0" err="1"/>
              <a:t>благополучателями</a:t>
            </a:r>
            <a:endParaRPr lang="ru-RU" sz="1400" dirty="0"/>
          </a:p>
          <a:p>
            <a:pPr lvl="0"/>
            <a:r>
              <a:rPr lang="ru-RU" dirty="0"/>
              <a:t>Рекрутинговый инструмент: привлечение волонтеров,  специалистов</a:t>
            </a:r>
            <a:endParaRPr lang="ru-RU" sz="1400" dirty="0"/>
          </a:p>
          <a:p>
            <a:pPr lvl="0"/>
            <a:r>
              <a:rPr lang="ru-RU" dirty="0"/>
              <a:t>Инкубатор    кадров, введение в тему новичков и стажеров </a:t>
            </a:r>
            <a:endParaRPr lang="ru-RU" sz="1400" dirty="0"/>
          </a:p>
          <a:p>
            <a:pPr lvl="0"/>
            <a:r>
              <a:rPr lang="ru-RU" dirty="0" smtClean="0"/>
              <a:t>Мониторинговый </a:t>
            </a:r>
            <a:r>
              <a:rPr lang="ru-RU" dirty="0"/>
              <a:t>инструмент по сбору    информации о состоянии проблем, о любых других, значимых для организации, общественных    </a:t>
            </a:r>
            <a:r>
              <a:rPr lang="ru-RU" dirty="0" smtClean="0"/>
              <a:t>процессах</a:t>
            </a:r>
            <a:endParaRPr lang="ru-RU" sz="1400" dirty="0"/>
          </a:p>
          <a:p>
            <a:pPr lvl="0"/>
            <a:r>
              <a:rPr lang="ru-RU" dirty="0"/>
              <a:t>Точка организационной </a:t>
            </a:r>
            <a:r>
              <a:rPr lang="ru-RU" dirty="0" smtClean="0"/>
              <a:t>устойчивости </a:t>
            </a:r>
          </a:p>
          <a:p>
            <a:pPr lvl="0"/>
            <a:r>
              <a:rPr lang="ru-RU" dirty="0" smtClean="0"/>
              <a:t>Инструмент </a:t>
            </a:r>
            <a:r>
              <a:rPr lang="ru-RU" dirty="0"/>
              <a:t>сохранения и укрепления миссии </a:t>
            </a:r>
            <a:endParaRPr lang="ru-RU" sz="1400" dirty="0"/>
          </a:p>
          <a:p>
            <a:pPr lvl="0"/>
            <a:r>
              <a:rPr lang="ru-RU" dirty="0"/>
              <a:t>Демонстрация полезности, защита организации и т.п. </a:t>
            </a:r>
            <a:endParaRPr lang="ru-RU" dirty="0" smtClean="0"/>
          </a:p>
          <a:p>
            <a:pPr lvl="0"/>
            <a:r>
              <a:rPr lang="ru-RU" dirty="0" smtClean="0"/>
              <a:t>Многофункциональный </a:t>
            </a:r>
            <a:r>
              <a:rPr lang="ru-RU" dirty="0"/>
              <a:t>инструмент    распространения любой значимой для организации информации напрямую  от человека- к человеку» или неограниченному </a:t>
            </a:r>
            <a:r>
              <a:rPr lang="ru-RU" dirty="0" smtClean="0"/>
              <a:t>кругу</a:t>
            </a:r>
          </a:p>
          <a:p>
            <a:pPr lvl="0"/>
            <a:r>
              <a:rPr lang="ru-RU" dirty="0" smtClean="0"/>
              <a:t>Многофункциональный </a:t>
            </a:r>
            <a:r>
              <a:rPr lang="ru-RU" dirty="0"/>
              <a:t>PR-инструмент: продвижение  тематики, ценностей , кампаний и организации </a:t>
            </a:r>
            <a:endParaRPr lang="ru-RU" dirty="0" smtClean="0"/>
          </a:p>
          <a:p>
            <a:pPr lvl="0"/>
            <a:r>
              <a:rPr lang="ru-RU" dirty="0" err="1" smtClean="0"/>
              <a:t>Фандрайзинговый</a:t>
            </a:r>
            <a:r>
              <a:rPr lang="ru-RU" dirty="0" smtClean="0"/>
              <a:t> инструмент</a:t>
            </a:r>
            <a:endParaRPr lang="ru-RU" dirty="0"/>
          </a:p>
          <a:p>
            <a:pPr lvl="0"/>
            <a:r>
              <a:rPr lang="ru-RU" dirty="0" smtClean="0"/>
              <a:t>Инструмент </a:t>
            </a:r>
            <a:r>
              <a:rPr lang="ru-RU" dirty="0"/>
              <a:t>поддержания </a:t>
            </a:r>
            <a:r>
              <a:rPr lang="ru-RU" dirty="0" smtClean="0"/>
              <a:t>востребованности, </a:t>
            </a:r>
            <a:r>
              <a:rPr lang="ru-RU" dirty="0"/>
              <a:t>«народности» </a:t>
            </a:r>
            <a:r>
              <a:rPr lang="ru-RU" dirty="0" smtClean="0"/>
              <a:t>организации</a:t>
            </a:r>
          </a:p>
          <a:p>
            <a:pPr lvl="0"/>
            <a:r>
              <a:rPr lang="ru-RU" dirty="0" smtClean="0"/>
              <a:t>Инструмент </a:t>
            </a:r>
            <a:r>
              <a:rPr lang="ru-RU" dirty="0"/>
              <a:t>развития организации: новые темы,    новые вызовы, новая </a:t>
            </a:r>
            <a:r>
              <a:rPr lang="ru-RU" dirty="0" smtClean="0"/>
              <a:t>деятельность</a:t>
            </a:r>
          </a:p>
          <a:p>
            <a:pPr lvl="0"/>
            <a:r>
              <a:rPr lang="ru-RU" dirty="0" smtClean="0"/>
              <a:t>Источник </a:t>
            </a:r>
            <a:r>
              <a:rPr lang="ru-RU" dirty="0"/>
              <a:t>мотивации для сотрудников организации, кузница историй </a:t>
            </a:r>
            <a:r>
              <a:rPr lang="ru-RU" dirty="0" smtClean="0"/>
              <a:t>успеха</a:t>
            </a:r>
          </a:p>
          <a:p>
            <a:pPr lvl="0"/>
            <a:r>
              <a:rPr lang="ru-RU" b="1" dirty="0"/>
              <a:t>Приемные и консультирование играют важную роль в становлении, развитии и сохранении организации!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4032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144001"/>
            <a:ext cx="8911687" cy="1080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/>
              <a:t>Консультации – проводник многообразия и выход «из колеи»  для </a:t>
            </a:r>
            <a:r>
              <a:rPr lang="ru-RU" sz="3600" dirty="0" smtClean="0"/>
              <a:t>НКО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29000"/>
            <a:ext cx="10515600" cy="4590000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Консультанты:  </a:t>
            </a:r>
            <a:r>
              <a:rPr lang="ru-RU" dirty="0"/>
              <a:t>профессиональные, равные, специализирующиеся и </a:t>
            </a:r>
            <a:r>
              <a:rPr lang="ru-RU" dirty="0" err="1"/>
              <a:t>генералисты</a:t>
            </a:r>
            <a:r>
              <a:rPr lang="ru-RU" dirty="0"/>
              <a:t> , разовые, </a:t>
            </a:r>
            <a:r>
              <a:rPr lang="ru-RU" dirty="0" err="1"/>
              <a:t>коучи</a:t>
            </a:r>
            <a:r>
              <a:rPr lang="ru-RU" dirty="0"/>
              <a:t> и менторы, клубные, </a:t>
            </a:r>
            <a:r>
              <a:rPr lang="ru-RU" dirty="0" err="1"/>
              <a:t>рандомные</a:t>
            </a:r>
            <a:r>
              <a:rPr lang="ru-RU" dirty="0"/>
              <a:t>  и т.п. </a:t>
            </a:r>
          </a:p>
          <a:p>
            <a:pPr lvl="0"/>
            <a:r>
              <a:rPr lang="ru-RU" dirty="0"/>
              <a:t>Консультации: информационные, индивидуальные, групповые, процессные и др.  </a:t>
            </a:r>
          </a:p>
          <a:p>
            <a:pPr lvl="0"/>
            <a:r>
              <a:rPr lang="ru-RU" dirty="0"/>
              <a:t>Площадки и среда консультаций: в офисе, в интернете, на форуме, на улице, после обучения, до обучения, в организации (прямо на месте</a:t>
            </a:r>
            <a:r>
              <a:rPr lang="ru-RU" dirty="0" smtClean="0"/>
              <a:t>) </a:t>
            </a:r>
            <a:endParaRPr lang="ru-RU" dirty="0"/>
          </a:p>
          <a:p>
            <a:r>
              <a:rPr lang="ru-RU" sz="2000" i="1" dirty="0" smtClean="0"/>
              <a:t>Консультирование </a:t>
            </a:r>
            <a:r>
              <a:rPr lang="ru-RU" sz="2000" i="1" dirty="0"/>
              <a:t>в  </a:t>
            </a:r>
            <a:r>
              <a:rPr lang="ru-RU" sz="2000" i="1" dirty="0" smtClean="0"/>
              <a:t>приемной</a:t>
            </a:r>
          </a:p>
          <a:p>
            <a:r>
              <a:rPr lang="ru-RU" sz="2000" i="1" dirty="0"/>
              <a:t>Консультационные  линейки на  </a:t>
            </a:r>
            <a:r>
              <a:rPr lang="ru-RU" sz="2000" i="1" dirty="0" smtClean="0"/>
              <a:t>мероприятиях</a:t>
            </a:r>
          </a:p>
          <a:p>
            <a:r>
              <a:rPr lang="ru-RU" sz="2000" i="1" dirty="0"/>
              <a:t>Выездное и </a:t>
            </a:r>
            <a:r>
              <a:rPr lang="ru-RU" sz="2000" i="1" dirty="0" err="1"/>
              <a:t>аутрич</a:t>
            </a:r>
            <a:r>
              <a:rPr lang="ru-RU" sz="2000" i="1" dirty="0"/>
              <a:t> </a:t>
            </a:r>
            <a:r>
              <a:rPr lang="ru-RU" sz="2000" i="1" dirty="0" smtClean="0"/>
              <a:t>консультирование</a:t>
            </a:r>
          </a:p>
          <a:p>
            <a:r>
              <a:rPr lang="ru-RU" sz="2000" i="1" dirty="0"/>
              <a:t>Автоматизированное (чат-боты</a:t>
            </a:r>
            <a:r>
              <a:rPr lang="ru-RU" sz="2000" i="1" dirty="0" smtClean="0"/>
              <a:t>)</a:t>
            </a:r>
            <a:r>
              <a:rPr lang="ru-RU" sz="2000" i="1" dirty="0"/>
              <a:t> </a:t>
            </a:r>
            <a:endParaRPr lang="ru-RU" sz="2000" i="1" dirty="0" smtClean="0"/>
          </a:p>
          <a:p>
            <a:r>
              <a:rPr lang="ru-RU" sz="2000" i="1" dirty="0" smtClean="0"/>
              <a:t>Разборы </a:t>
            </a:r>
            <a:r>
              <a:rPr lang="ru-RU" sz="2000" i="1" dirty="0"/>
              <a:t>(видео, публикации в соц. сетях, </a:t>
            </a:r>
            <a:r>
              <a:rPr lang="ru-RU" sz="2000" i="1" dirty="0" smtClean="0"/>
              <a:t>подкасты)</a:t>
            </a:r>
            <a:endParaRPr lang="ru-RU" sz="2000" i="1" dirty="0"/>
          </a:p>
          <a:p>
            <a:endParaRPr lang="ru-RU" dirty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068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3875"/>
          </a:xfrm>
        </p:spPr>
        <p:txBody>
          <a:bodyPr/>
          <a:lstStyle/>
          <a:p>
            <a:pPr algn="ctr"/>
            <a:r>
              <a:rPr lang="ru-RU" dirty="0" smtClean="0"/>
              <a:t>Учет!</a:t>
            </a:r>
            <a:endParaRPr lang="ru-RU" dirty="0"/>
          </a:p>
        </p:txBody>
      </p:sp>
      <p:pic>
        <p:nvPicPr>
          <p:cNvPr id="4" name="Google Shape;555;p16"/>
          <p:cNvPicPr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tretch/>
        </p:blipFill>
        <p:spPr>
          <a:xfrm>
            <a:off x="3036000" y="1291006"/>
            <a:ext cx="6439995" cy="38125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86333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5372" y="234000"/>
            <a:ext cx="10515600" cy="104360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cap="all" dirty="0"/>
              <a:t>МНОЖЕСТВЕННАЯ </a:t>
            </a:r>
            <a:r>
              <a:rPr lang="ru-RU" b="1" i="1" cap="all" dirty="0" smtClean="0"/>
              <a:t>УЯЗВИМОСТЬ-это..</a:t>
            </a:r>
            <a:r>
              <a:rPr lang="ru-RU" i="1" dirty="0"/>
              <a:t/>
            </a:r>
            <a:br>
              <a:rPr lang="ru-RU" i="1" dirty="0"/>
            </a:b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77603"/>
            <a:ext cx="10515600" cy="4899360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dirty="0"/>
              <a:t>Совокупность проблем, рисков и «тонких мест» в сложной жизненной ситуации человека. Уязвимости – составляющие сложного случая. Некоторые могут существовать в жизни человека и никак не влиять на неё до наступления кризисной ситуации. Некоторые проявляются при наступлении кризиса. Некоторые им провоцируются</a:t>
            </a:r>
          </a:p>
          <a:p>
            <a:r>
              <a:rPr lang="ru-RU" dirty="0"/>
              <a:t>В кризисной ситуации все уязвимости обостряются практически </a:t>
            </a:r>
            <a:r>
              <a:rPr lang="ru-RU" dirty="0" smtClean="0"/>
              <a:t>одномоментно</a:t>
            </a:r>
            <a:endParaRPr lang="ru-RU" dirty="0"/>
          </a:p>
          <a:p>
            <a:r>
              <a:rPr lang="ru-RU" dirty="0"/>
              <a:t>О таком обычно говорят: </a:t>
            </a:r>
            <a:r>
              <a:rPr lang="ru-RU" b="1" dirty="0"/>
              <a:t>«Навалилось</a:t>
            </a:r>
            <a:r>
              <a:rPr lang="ru-RU" b="1" dirty="0" smtClean="0"/>
              <a:t>»</a:t>
            </a:r>
            <a:endParaRPr lang="ru-RU" dirty="0"/>
          </a:p>
          <a:p>
            <a:r>
              <a:rPr lang="ru-RU" dirty="0"/>
              <a:t>Чем больше уязвимостей дают о себе знать, тем меньше у человека шансов разобраться с проблемой </a:t>
            </a:r>
            <a:r>
              <a:rPr lang="ru-RU" dirty="0" smtClean="0"/>
              <a:t>самостоятельно</a:t>
            </a:r>
          </a:p>
          <a:p>
            <a:r>
              <a:rPr lang="ru-RU" dirty="0" smtClean="0"/>
              <a:t>Есть </a:t>
            </a:r>
            <a:r>
              <a:rPr lang="ru-RU" dirty="0"/>
              <a:t>высокий риск, что он </a:t>
            </a:r>
            <a:r>
              <a:rPr lang="ru-RU" b="1" dirty="0"/>
              <a:t>продолжит «проваливаться» </a:t>
            </a:r>
            <a:r>
              <a:rPr lang="ru-RU" b="1" dirty="0" smtClean="0"/>
              <a:t>дальше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5293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4" y="144000"/>
            <a:ext cx="8911687" cy="1215000"/>
          </a:xfrm>
        </p:spPr>
        <p:txBody>
          <a:bodyPr/>
          <a:lstStyle/>
          <a:p>
            <a:r>
              <a:rPr lang="ru-RU" dirty="0"/>
              <a:t>Одновременное обострение сразу множества болевых точек приводит: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1693375"/>
          </a:xfrm>
        </p:spPr>
        <p:txBody>
          <a:bodyPr>
            <a:normAutofit/>
          </a:bodyPr>
          <a:lstStyle/>
          <a:p>
            <a:r>
              <a:rPr lang="ru-RU" dirty="0"/>
              <a:t>к ступору, когда человек оказывается в состоянии «эмоционального паралича» – не знает, что делать и поэтому не делает ничего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23011" y="1825625"/>
            <a:ext cx="5181600" cy="1693375"/>
          </a:xfrm>
        </p:spPr>
        <p:txBody>
          <a:bodyPr>
            <a:normAutofit/>
          </a:bodyPr>
          <a:lstStyle/>
          <a:p>
            <a:r>
              <a:rPr lang="ru-RU" dirty="0"/>
              <a:t>к лихорадочной активности, когда человек предпринимает множество хаотичных действий, принимая спонтанные, плохо продуманные, эмоциональные решения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971800" y="3744000"/>
            <a:ext cx="6096000" cy="214520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Именно кризисная ситуация обычно является </a:t>
            </a:r>
            <a:r>
              <a:rPr lang="ru-RU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«точкой входа»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 для помогающей организации, инициативы или ведомства. </a:t>
            </a:r>
            <a:endParaRPr lang="ru-RU" sz="20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Ключевая 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задача в этот момент – </a:t>
            </a:r>
            <a:r>
              <a:rPr lang="ru-RU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распутать клубок и дать алгоритм действий на каждую составляющую </a:t>
            </a:r>
            <a:r>
              <a:rPr lang="ru-RU" sz="20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случая</a:t>
            </a:r>
            <a:endParaRPr lang="ru-RU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095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1068" y="189000"/>
            <a:ext cx="8911687" cy="1440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Множественная уязвимость -не как термин, а как  возможность </a:t>
            </a:r>
            <a:br>
              <a:rPr lang="ru-RU" dirty="0" smtClean="0"/>
            </a:br>
            <a:r>
              <a:rPr lang="ru-RU" dirty="0" smtClean="0"/>
              <a:t>для новых проектов!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854000"/>
            <a:ext cx="8915400" cy="4770000"/>
          </a:xfrm>
        </p:spPr>
        <p:txBody>
          <a:bodyPr>
            <a:normAutofit/>
          </a:bodyPr>
          <a:lstStyle/>
          <a:p>
            <a:r>
              <a:rPr lang="ru-RU" dirty="0"/>
              <a:t>Многие некоммерческие организации, помогающие людям, уже сейчас работают с учётом концепции множественной уязвимости или постепенно начинают внедрять этот </a:t>
            </a:r>
            <a:r>
              <a:rPr lang="ru-RU" dirty="0" smtClean="0"/>
              <a:t>подход</a:t>
            </a:r>
            <a:endParaRPr lang="ru-RU" dirty="0"/>
          </a:p>
          <a:p>
            <a:r>
              <a:rPr lang="ru-RU" dirty="0" smtClean="0"/>
              <a:t>Это </a:t>
            </a:r>
            <a:r>
              <a:rPr lang="ru-RU" dirty="0"/>
              <a:t>всегда означает комплексную помощь, когда ситуация человека рассматривается во всём объёме, как мозаика из разных составляющих. Маршрут человека или семьи из кризисной ситуации к благополучию разрабатывается индивидуально, с учётом всех </a:t>
            </a:r>
            <a:r>
              <a:rPr lang="ru-RU" dirty="0" smtClean="0"/>
              <a:t>составляющих</a:t>
            </a:r>
            <a:endParaRPr lang="ru-RU" dirty="0"/>
          </a:p>
          <a:p>
            <a:r>
              <a:rPr lang="ru-RU" dirty="0"/>
              <a:t>Такой подход позволяет видеть картинку целиком и </a:t>
            </a:r>
            <a:r>
              <a:rPr lang="ru-RU" b="1" dirty="0"/>
              <a:t>повышает вероятность </a:t>
            </a:r>
            <a:r>
              <a:rPr lang="ru-RU" b="1" dirty="0" smtClean="0"/>
              <a:t>успеха</a:t>
            </a:r>
            <a:endParaRPr lang="ru-RU" dirty="0"/>
          </a:p>
          <a:p>
            <a:r>
              <a:rPr lang="ru-RU" i="1" dirty="0"/>
              <a:t>Если устранить только одну уязвимость, то все остальные продолжат влиять на ситуацию. Совсем другое дело, когда получается последовательно разобраться со </a:t>
            </a:r>
            <a:r>
              <a:rPr lang="ru-RU" i="1" dirty="0" smtClean="0"/>
              <a:t>всеми</a:t>
            </a:r>
            <a:endParaRPr lang="ru-RU" i="1" dirty="0"/>
          </a:p>
          <a:p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510666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0" dirty="0">
                <a:solidFill>
                  <a:schemeClr val="accent2"/>
                </a:solidFill>
              </a:rPr>
              <a:t>ДИСПЕТЧИРОВАНИЕ и полезности </a:t>
            </a:r>
            <a:br>
              <a:rPr lang="ru-RU" b="0" dirty="0">
                <a:solidFill>
                  <a:schemeClr val="accent2"/>
                </a:solidFill>
              </a:rPr>
            </a:br>
            <a:r>
              <a:rPr lang="ru-RU" b="0" dirty="0">
                <a:solidFill>
                  <a:schemeClr val="accent2"/>
                </a:solidFill>
              </a:rPr>
              <a:t>(всем помочь не </a:t>
            </a:r>
            <a:r>
              <a:rPr lang="ru-RU" b="0" dirty="0" smtClean="0">
                <a:solidFill>
                  <a:schemeClr val="accent2"/>
                </a:solidFill>
              </a:rPr>
              <a:t>получится:)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4"/>
          </p:nvPr>
        </p:nvSpPr>
        <p:spPr>
          <a:xfrm>
            <a:off x="838200" y="1449000"/>
            <a:ext cx="10444163" cy="5409000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Информация </a:t>
            </a:r>
            <a:r>
              <a:rPr lang="ru-RU" dirty="0"/>
              <a:t>о нужной посетителю организации как о сервисе: название организации;  названия функций, услуг нужных посетителю; платность-бесплатность услуги; адрес, телефон; режим работы (время приема посетителей); самый удобный маршрут;  ограничения в доступности (вахта, режимность, секретарь, пропуск, удостоверение  личности). Желательно: имя руководителя, имя и должность нужного сотрудника, номер  нужной комнаты; совет как общаться, как себя </a:t>
            </a:r>
            <a:r>
              <a:rPr lang="ru-RU" dirty="0" smtClean="0"/>
              <a:t>вести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Предоставление </a:t>
            </a:r>
            <a:r>
              <a:rPr lang="ru-RU" dirty="0"/>
              <a:t>посетителю печатных методических материалов по непрофильным для  организации вопросам (например, вы не занимаетесь защитой прав потребителей, но вам не  доставит особого труда раздавать соответствующим непрофильным посетителям  ксерокопированный буклет с простыми советами и образцом судебного иска</a:t>
            </a:r>
            <a:r>
              <a:rPr lang="ru-RU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Предоставление </a:t>
            </a:r>
            <a:r>
              <a:rPr lang="ru-RU" dirty="0"/>
              <a:t>посетителю данных об 1-2-х книгах, брошюрах, интернет-сайтах, в  которых он бы смог найти нужную информацию и </a:t>
            </a:r>
            <a:r>
              <a:rPr lang="ru-RU" dirty="0" smtClean="0"/>
              <a:t>советы</a:t>
            </a:r>
            <a:endParaRPr lang="ru-RU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Предоставление посетителю распечатки выдержек из нормативных актов, лежащих в сфере  его </a:t>
            </a:r>
            <a:r>
              <a:rPr lang="ru-RU" dirty="0" smtClean="0"/>
              <a:t>интереса</a:t>
            </a:r>
            <a:endParaRPr lang="ru-RU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Использование информационно-консультационных листов 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6793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748</TotalTime>
  <Words>916</Words>
  <Application>Microsoft Office PowerPoint</Application>
  <PresentationFormat>Широкоэкранный</PresentationFormat>
  <Paragraphs>137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Calibri</vt:lpstr>
      <vt:lpstr>Century Gothic</vt:lpstr>
      <vt:lpstr>Times New Roman</vt:lpstr>
      <vt:lpstr>Wingdings</vt:lpstr>
      <vt:lpstr>Wingdings 3</vt:lpstr>
      <vt:lpstr>Легкий дым</vt:lpstr>
      <vt:lpstr>   Консультирование- подходы и инструменты (или как повысить инновационность своих проектов )</vt:lpstr>
      <vt:lpstr> КОНСУЛЬТИРОВАНИЕ –   СОВЕТОВАНИЕ -     ОБЩЕСТВЕННЫЙ ПРИЕМ…                                           </vt:lpstr>
      <vt:lpstr>Плюсы консультирования</vt:lpstr>
      <vt:lpstr>Консультации – проводник многообразия и выход «из колеи»  для НКО </vt:lpstr>
      <vt:lpstr>Учет!</vt:lpstr>
      <vt:lpstr>МНОЖЕСТВЕННАЯ УЯЗВИМОСТЬ-это.. </vt:lpstr>
      <vt:lpstr>Одновременное обострение сразу множества болевых точек приводит:</vt:lpstr>
      <vt:lpstr> Множественная уязвимость -не как термин, а как  возможность  для новых проектов!</vt:lpstr>
      <vt:lpstr>ДИСПЕТЧИРОВАНИЕ и полезности  (всем помочь не получится:) </vt:lpstr>
      <vt:lpstr>Канва кооперации для организации работы по преодолению множественной уязвимости Зачастую одна организация не может справиться с решением всех задач, которые составляют множественную уязвимость человека. В этом случае возможным решение может стать кооперация организаций, при которой сразу несколько сторон участвуют в преодолении множественной уязвимости человека. </vt:lpstr>
      <vt:lpstr>Предостережения, о которых стоит помнить в процессе консультирования</vt:lpstr>
      <vt:lpstr>Из памятки консультанта</vt:lpstr>
      <vt:lpstr> Спасибо за внимание!  Презентация подготовлена с использованием материалов Центра ГРАНИ ( г.Пермь)  https://www.grany-center.org/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Юрий Козырев</dc:creator>
  <cp:lastModifiedBy>USER</cp:lastModifiedBy>
  <cp:revision>32</cp:revision>
  <dcterms:created xsi:type="dcterms:W3CDTF">2020-06-21T11:59:54Z</dcterms:created>
  <dcterms:modified xsi:type="dcterms:W3CDTF">2023-06-22T08:02:47Z</dcterms:modified>
</cp:coreProperties>
</file>