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65" r:id="rId3"/>
    <p:sldId id="295" r:id="rId4"/>
    <p:sldId id="294" r:id="rId5"/>
    <p:sldId id="297" r:id="rId6"/>
    <p:sldId id="266" r:id="rId7"/>
    <p:sldId id="269" r:id="rId8"/>
    <p:sldId id="267" r:id="rId9"/>
    <p:sldId id="270" r:id="rId10"/>
    <p:sldId id="299" r:id="rId11"/>
    <p:sldId id="300" r:id="rId12"/>
    <p:sldId id="302" r:id="rId13"/>
    <p:sldId id="303" r:id="rId14"/>
    <p:sldId id="301" r:id="rId15"/>
    <p:sldId id="304" r:id="rId16"/>
    <p:sldId id="298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9F2DA-F7D3-448D-9529-9F64E83A264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ABF726C0-2A8E-4EE9-8412-8E934FE1AC56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Причины</a:t>
          </a:r>
          <a:r>
            <a:rPr lang="ru-RU" dirty="0">
              <a:solidFill>
                <a:schemeClr val="bg1"/>
              </a:solidFill>
            </a:rPr>
            <a:t> в</a:t>
          </a:r>
          <a:r>
            <a:rPr lang="ru-RU" baseline="0" dirty="0">
              <a:solidFill>
                <a:schemeClr val="bg1"/>
              </a:solidFill>
              <a:latin typeface="Arial" panose="020B0604020202020204" pitchFamily="34" charset="0"/>
            </a:rPr>
            <a:t>ыгорания</a:t>
          </a:r>
          <a:r>
            <a:rPr lang="ru-RU" dirty="0"/>
            <a:t> </a:t>
          </a:r>
        </a:p>
      </dgm:t>
    </dgm:pt>
    <dgm:pt modelId="{838F1E9A-82B4-4428-8590-0E3909CC04D7}" type="parTrans" cxnId="{B9BDD80B-0206-4F2F-BEC0-CA481EDDB4DF}">
      <dgm:prSet/>
      <dgm:spPr/>
      <dgm:t>
        <a:bodyPr/>
        <a:lstStyle/>
        <a:p>
          <a:endParaRPr lang="ru-RU"/>
        </a:p>
      </dgm:t>
    </dgm:pt>
    <dgm:pt modelId="{6E6BDAA6-F725-462E-BD67-F1D4A97FFF9E}" type="sibTrans" cxnId="{B9BDD80B-0206-4F2F-BEC0-CA481EDDB4DF}">
      <dgm:prSet/>
      <dgm:spPr/>
      <dgm:t>
        <a:bodyPr/>
        <a:lstStyle/>
        <a:p>
          <a:endParaRPr lang="ru-RU"/>
        </a:p>
      </dgm:t>
    </dgm:pt>
    <dgm:pt modelId="{755186F6-4A6E-4746-BF5F-CCD0E8E76411}" type="pres">
      <dgm:prSet presAssocID="{D739F2DA-F7D3-448D-9529-9F64E83A264B}" presName="Name0" presStyleCnt="0">
        <dgm:presLayoutVars>
          <dgm:dir/>
          <dgm:animLvl val="lvl"/>
          <dgm:resizeHandles val="exact"/>
        </dgm:presLayoutVars>
      </dgm:prSet>
      <dgm:spPr/>
    </dgm:pt>
    <dgm:pt modelId="{73CBECBD-6EB2-4914-81EB-4B24C63BB0E9}" type="pres">
      <dgm:prSet presAssocID="{D739F2DA-F7D3-448D-9529-9F64E83A264B}" presName="dummy" presStyleCnt="0"/>
      <dgm:spPr/>
    </dgm:pt>
    <dgm:pt modelId="{9E8C12C1-43B6-47E4-9073-E5F1908832BA}" type="pres">
      <dgm:prSet presAssocID="{D739F2DA-F7D3-448D-9529-9F64E83A264B}" presName="linH" presStyleCnt="0"/>
      <dgm:spPr/>
    </dgm:pt>
    <dgm:pt modelId="{F7473D82-9DA2-460D-B292-6E2D672770DA}" type="pres">
      <dgm:prSet presAssocID="{D739F2DA-F7D3-448D-9529-9F64E83A264B}" presName="padding1" presStyleCnt="0"/>
      <dgm:spPr/>
    </dgm:pt>
    <dgm:pt modelId="{C4B3CA9F-AA50-42B8-95EF-AB0B4334A811}" type="pres">
      <dgm:prSet presAssocID="{ABF726C0-2A8E-4EE9-8412-8E934FE1AC56}" presName="linV" presStyleCnt="0"/>
      <dgm:spPr/>
    </dgm:pt>
    <dgm:pt modelId="{CD08477C-D7E2-4072-BED4-EBCE1855C34F}" type="pres">
      <dgm:prSet presAssocID="{ABF726C0-2A8E-4EE9-8412-8E934FE1AC56}" presName="spVertical1" presStyleCnt="0"/>
      <dgm:spPr/>
    </dgm:pt>
    <dgm:pt modelId="{57D5D6D0-EA9C-4DC9-9D02-2103958BE07D}" type="pres">
      <dgm:prSet presAssocID="{ABF726C0-2A8E-4EE9-8412-8E934FE1AC56}" presName="parTx" presStyleLbl="revTx" presStyleIdx="0" presStyleCnt="1" custScaleX="4149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095E16-8237-495F-96BC-DD0A94947243}" type="pres">
      <dgm:prSet presAssocID="{ABF726C0-2A8E-4EE9-8412-8E934FE1AC56}" presName="spVertical2" presStyleCnt="0"/>
      <dgm:spPr/>
    </dgm:pt>
    <dgm:pt modelId="{D9D5AB8C-6589-4D4E-89CE-24BB1D82F213}" type="pres">
      <dgm:prSet presAssocID="{ABF726C0-2A8E-4EE9-8412-8E934FE1AC56}" presName="spVertical3" presStyleCnt="0"/>
      <dgm:spPr/>
    </dgm:pt>
    <dgm:pt modelId="{2F632C02-0C96-4D64-93DE-DB3CF775C17C}" type="pres">
      <dgm:prSet presAssocID="{D739F2DA-F7D3-448D-9529-9F64E83A264B}" presName="padding2" presStyleCnt="0"/>
      <dgm:spPr/>
    </dgm:pt>
    <dgm:pt modelId="{81DC13ED-9BC1-4425-BC92-7014F1652045}" type="pres">
      <dgm:prSet presAssocID="{D739F2DA-F7D3-448D-9529-9F64E83A264B}" presName="negArrow" presStyleCnt="0"/>
      <dgm:spPr/>
    </dgm:pt>
    <dgm:pt modelId="{B5822314-1224-49D1-A587-2B5967F2BF26}" type="pres">
      <dgm:prSet presAssocID="{D739F2DA-F7D3-448D-9529-9F64E83A264B}" presName="backgroundArrow" presStyleLbl="node1" presStyleIdx="0" presStyleCnt="1"/>
      <dgm:spPr/>
    </dgm:pt>
  </dgm:ptLst>
  <dgm:cxnLst>
    <dgm:cxn modelId="{FCD0920B-C675-494D-B470-A56DA200E42A}" type="presOf" srcId="{D739F2DA-F7D3-448D-9529-9F64E83A264B}" destId="{755186F6-4A6E-4746-BF5F-CCD0E8E76411}" srcOrd="0" destOrd="0" presId="urn:microsoft.com/office/officeart/2005/8/layout/hProcess3"/>
    <dgm:cxn modelId="{096201AF-F8B3-4490-B16E-5B74F7144C4B}" type="presOf" srcId="{ABF726C0-2A8E-4EE9-8412-8E934FE1AC56}" destId="{57D5D6D0-EA9C-4DC9-9D02-2103958BE07D}" srcOrd="0" destOrd="0" presId="urn:microsoft.com/office/officeart/2005/8/layout/hProcess3"/>
    <dgm:cxn modelId="{B9BDD80B-0206-4F2F-BEC0-CA481EDDB4DF}" srcId="{D739F2DA-F7D3-448D-9529-9F64E83A264B}" destId="{ABF726C0-2A8E-4EE9-8412-8E934FE1AC56}" srcOrd="0" destOrd="0" parTransId="{838F1E9A-82B4-4428-8590-0E3909CC04D7}" sibTransId="{6E6BDAA6-F725-462E-BD67-F1D4A97FFF9E}"/>
    <dgm:cxn modelId="{6A243C5F-6AE2-437B-B837-5D33284FE031}" type="presParOf" srcId="{755186F6-4A6E-4746-BF5F-CCD0E8E76411}" destId="{73CBECBD-6EB2-4914-81EB-4B24C63BB0E9}" srcOrd="0" destOrd="0" presId="urn:microsoft.com/office/officeart/2005/8/layout/hProcess3"/>
    <dgm:cxn modelId="{51375F8C-8BDA-46A4-ADFF-4DAECF7C8B49}" type="presParOf" srcId="{755186F6-4A6E-4746-BF5F-CCD0E8E76411}" destId="{9E8C12C1-43B6-47E4-9073-E5F1908832BA}" srcOrd="1" destOrd="0" presId="urn:microsoft.com/office/officeart/2005/8/layout/hProcess3"/>
    <dgm:cxn modelId="{EF28E371-8F2A-4899-83F4-AF807E418D44}" type="presParOf" srcId="{9E8C12C1-43B6-47E4-9073-E5F1908832BA}" destId="{F7473D82-9DA2-460D-B292-6E2D672770DA}" srcOrd="0" destOrd="0" presId="urn:microsoft.com/office/officeart/2005/8/layout/hProcess3"/>
    <dgm:cxn modelId="{3061942B-77A6-43A9-A605-4485D777B725}" type="presParOf" srcId="{9E8C12C1-43B6-47E4-9073-E5F1908832BA}" destId="{C4B3CA9F-AA50-42B8-95EF-AB0B4334A811}" srcOrd="1" destOrd="0" presId="urn:microsoft.com/office/officeart/2005/8/layout/hProcess3"/>
    <dgm:cxn modelId="{3DE91C91-E75A-4601-B2C8-7CD25C7F7111}" type="presParOf" srcId="{C4B3CA9F-AA50-42B8-95EF-AB0B4334A811}" destId="{CD08477C-D7E2-4072-BED4-EBCE1855C34F}" srcOrd="0" destOrd="0" presId="urn:microsoft.com/office/officeart/2005/8/layout/hProcess3"/>
    <dgm:cxn modelId="{584F4644-3897-41F8-A8A5-E043A1E9275A}" type="presParOf" srcId="{C4B3CA9F-AA50-42B8-95EF-AB0B4334A811}" destId="{57D5D6D0-EA9C-4DC9-9D02-2103958BE07D}" srcOrd="1" destOrd="0" presId="urn:microsoft.com/office/officeart/2005/8/layout/hProcess3"/>
    <dgm:cxn modelId="{8B56BA8D-1C54-46DC-A597-A6E38A89AFD5}" type="presParOf" srcId="{C4B3CA9F-AA50-42B8-95EF-AB0B4334A811}" destId="{FC095E16-8237-495F-96BC-DD0A94947243}" srcOrd="2" destOrd="0" presId="urn:microsoft.com/office/officeart/2005/8/layout/hProcess3"/>
    <dgm:cxn modelId="{8CCA5493-B9AD-4A91-8A35-F2889E8253EC}" type="presParOf" srcId="{C4B3CA9F-AA50-42B8-95EF-AB0B4334A811}" destId="{D9D5AB8C-6589-4D4E-89CE-24BB1D82F213}" srcOrd="3" destOrd="0" presId="urn:microsoft.com/office/officeart/2005/8/layout/hProcess3"/>
    <dgm:cxn modelId="{CA4DE15A-06C0-45D9-AFC6-AC1EEC67F5FC}" type="presParOf" srcId="{9E8C12C1-43B6-47E4-9073-E5F1908832BA}" destId="{2F632C02-0C96-4D64-93DE-DB3CF775C17C}" srcOrd="2" destOrd="0" presId="urn:microsoft.com/office/officeart/2005/8/layout/hProcess3"/>
    <dgm:cxn modelId="{9B9D07D3-4E83-484B-97CB-4D8A8021F297}" type="presParOf" srcId="{9E8C12C1-43B6-47E4-9073-E5F1908832BA}" destId="{81DC13ED-9BC1-4425-BC92-7014F1652045}" srcOrd="3" destOrd="0" presId="urn:microsoft.com/office/officeart/2005/8/layout/hProcess3"/>
    <dgm:cxn modelId="{AC076807-BE45-4D53-AF52-5ACAEC93398F}" type="presParOf" srcId="{9E8C12C1-43B6-47E4-9073-E5F1908832BA}" destId="{B5822314-1224-49D1-A587-2B5967F2BF26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CAE22E-781B-486D-840E-98DD51B646E5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F810192A-30E0-4260-AB0B-0655AAAD6533}">
      <dgm:prSet phldrT="[Текст]"/>
      <dgm:spPr/>
      <dgm:t>
        <a:bodyPr/>
        <a:lstStyle/>
        <a:p>
          <a:r>
            <a:rPr lang="ru-RU" baseline="0" dirty="0">
              <a:solidFill>
                <a:schemeClr val="bg1"/>
              </a:solidFill>
            </a:rPr>
            <a:t>Баланс</a:t>
          </a:r>
        </a:p>
      </dgm:t>
    </dgm:pt>
    <dgm:pt modelId="{37A3AD27-6EF6-45F8-8014-6AFEC9521978}" type="parTrans" cxnId="{B5C6C8D7-7B51-4B81-A480-EC0941BE89CE}">
      <dgm:prSet/>
      <dgm:spPr/>
      <dgm:t>
        <a:bodyPr/>
        <a:lstStyle/>
        <a:p>
          <a:endParaRPr lang="ru-RU"/>
        </a:p>
      </dgm:t>
    </dgm:pt>
    <dgm:pt modelId="{11B04E01-52F1-4F05-8C9D-0B12682B5EC3}" type="sibTrans" cxnId="{B5C6C8D7-7B51-4B81-A480-EC0941BE89CE}">
      <dgm:prSet/>
      <dgm:spPr/>
      <dgm:t>
        <a:bodyPr/>
        <a:lstStyle/>
        <a:p>
          <a:endParaRPr lang="ru-RU"/>
        </a:p>
      </dgm:t>
    </dgm:pt>
    <dgm:pt modelId="{9901745B-9FE9-41F5-BA30-EF8FF4DDDA04}" type="pres">
      <dgm:prSet presAssocID="{10CAE22E-781B-486D-840E-98DD51B646E5}" presName="Name0" presStyleCnt="0">
        <dgm:presLayoutVars>
          <dgm:dir/>
          <dgm:animLvl val="lvl"/>
          <dgm:resizeHandles val="exact"/>
        </dgm:presLayoutVars>
      </dgm:prSet>
      <dgm:spPr/>
    </dgm:pt>
    <dgm:pt modelId="{1AA3CBEE-9624-4EE8-85EE-C35DF0146FD8}" type="pres">
      <dgm:prSet presAssocID="{10CAE22E-781B-486D-840E-98DD51B646E5}" presName="dummy" presStyleCnt="0"/>
      <dgm:spPr/>
    </dgm:pt>
    <dgm:pt modelId="{A18F8970-DB1E-4EE1-8ED2-F5BD350DA837}" type="pres">
      <dgm:prSet presAssocID="{10CAE22E-781B-486D-840E-98DD51B646E5}" presName="linH" presStyleCnt="0"/>
      <dgm:spPr/>
    </dgm:pt>
    <dgm:pt modelId="{3C4DBF7A-99B2-417E-A6F1-23DAA48AFDF6}" type="pres">
      <dgm:prSet presAssocID="{10CAE22E-781B-486D-840E-98DD51B646E5}" presName="padding1" presStyleCnt="0"/>
      <dgm:spPr/>
    </dgm:pt>
    <dgm:pt modelId="{362548C6-51DB-42C2-8FD2-1A8F4AA407C0}" type="pres">
      <dgm:prSet presAssocID="{F810192A-30E0-4260-AB0B-0655AAAD6533}" presName="linV" presStyleCnt="0"/>
      <dgm:spPr/>
    </dgm:pt>
    <dgm:pt modelId="{09AA3033-7F61-4532-B2AD-A34EA0BFCC40}" type="pres">
      <dgm:prSet presAssocID="{F810192A-30E0-4260-AB0B-0655AAAD6533}" presName="spVertical1" presStyleCnt="0"/>
      <dgm:spPr/>
    </dgm:pt>
    <dgm:pt modelId="{D5FDA780-A90F-4638-B5DC-64CC1067FB49}" type="pres">
      <dgm:prSet presAssocID="{F810192A-30E0-4260-AB0B-0655AAAD6533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7CAFF-C125-46FA-870E-B7765BFD917F}" type="pres">
      <dgm:prSet presAssocID="{F810192A-30E0-4260-AB0B-0655AAAD6533}" presName="spVertical2" presStyleCnt="0"/>
      <dgm:spPr/>
    </dgm:pt>
    <dgm:pt modelId="{5C03C8D8-A11E-4007-BFC8-A5A5F558A40D}" type="pres">
      <dgm:prSet presAssocID="{F810192A-30E0-4260-AB0B-0655AAAD6533}" presName="spVertical3" presStyleCnt="0"/>
      <dgm:spPr/>
    </dgm:pt>
    <dgm:pt modelId="{DABDD652-D755-4B52-9027-10FB4382AAD8}" type="pres">
      <dgm:prSet presAssocID="{10CAE22E-781B-486D-840E-98DD51B646E5}" presName="padding2" presStyleCnt="0"/>
      <dgm:spPr/>
    </dgm:pt>
    <dgm:pt modelId="{B67DBC94-589D-4905-A581-6D674BD900A5}" type="pres">
      <dgm:prSet presAssocID="{10CAE22E-781B-486D-840E-98DD51B646E5}" presName="negArrow" presStyleCnt="0"/>
      <dgm:spPr/>
    </dgm:pt>
    <dgm:pt modelId="{CCBAD61E-F926-40F4-B52B-C8B9B8D3187D}" type="pres">
      <dgm:prSet presAssocID="{10CAE22E-781B-486D-840E-98DD51B646E5}" presName="backgroundArrow" presStyleLbl="node1" presStyleIdx="0" presStyleCnt="1" custLinFactNeighborX="-6697" custLinFactNeighborY="367"/>
      <dgm:spPr/>
    </dgm:pt>
  </dgm:ptLst>
  <dgm:cxnLst>
    <dgm:cxn modelId="{AC1280EA-B39B-49A3-A281-755080F778CA}" type="presOf" srcId="{F810192A-30E0-4260-AB0B-0655AAAD6533}" destId="{D5FDA780-A90F-4638-B5DC-64CC1067FB49}" srcOrd="0" destOrd="0" presId="urn:microsoft.com/office/officeart/2005/8/layout/hProcess3"/>
    <dgm:cxn modelId="{B5C6C8D7-7B51-4B81-A480-EC0941BE89CE}" srcId="{10CAE22E-781B-486D-840E-98DD51B646E5}" destId="{F810192A-30E0-4260-AB0B-0655AAAD6533}" srcOrd="0" destOrd="0" parTransId="{37A3AD27-6EF6-45F8-8014-6AFEC9521978}" sibTransId="{11B04E01-52F1-4F05-8C9D-0B12682B5EC3}"/>
    <dgm:cxn modelId="{98BCEECB-AD90-4558-BE7C-85DE84295E88}" type="presOf" srcId="{10CAE22E-781B-486D-840E-98DD51B646E5}" destId="{9901745B-9FE9-41F5-BA30-EF8FF4DDDA04}" srcOrd="0" destOrd="0" presId="urn:microsoft.com/office/officeart/2005/8/layout/hProcess3"/>
    <dgm:cxn modelId="{58C0748E-A7A4-4FC5-85E9-1CA2D96FC53F}" type="presParOf" srcId="{9901745B-9FE9-41F5-BA30-EF8FF4DDDA04}" destId="{1AA3CBEE-9624-4EE8-85EE-C35DF0146FD8}" srcOrd="0" destOrd="0" presId="urn:microsoft.com/office/officeart/2005/8/layout/hProcess3"/>
    <dgm:cxn modelId="{C1CCFCB4-BE4C-4832-96B7-5AFA22F2C44C}" type="presParOf" srcId="{9901745B-9FE9-41F5-BA30-EF8FF4DDDA04}" destId="{A18F8970-DB1E-4EE1-8ED2-F5BD350DA837}" srcOrd="1" destOrd="0" presId="urn:microsoft.com/office/officeart/2005/8/layout/hProcess3"/>
    <dgm:cxn modelId="{B2A64FB2-46A3-41D4-8CB7-72D6D1FC5A5A}" type="presParOf" srcId="{A18F8970-DB1E-4EE1-8ED2-F5BD350DA837}" destId="{3C4DBF7A-99B2-417E-A6F1-23DAA48AFDF6}" srcOrd="0" destOrd="0" presId="urn:microsoft.com/office/officeart/2005/8/layout/hProcess3"/>
    <dgm:cxn modelId="{F10EBDD4-17F1-48D7-8E1C-99E2FA93997A}" type="presParOf" srcId="{A18F8970-DB1E-4EE1-8ED2-F5BD350DA837}" destId="{362548C6-51DB-42C2-8FD2-1A8F4AA407C0}" srcOrd="1" destOrd="0" presId="urn:microsoft.com/office/officeart/2005/8/layout/hProcess3"/>
    <dgm:cxn modelId="{009F8763-E4EA-49BD-8D25-FF6DE7EA0537}" type="presParOf" srcId="{362548C6-51DB-42C2-8FD2-1A8F4AA407C0}" destId="{09AA3033-7F61-4532-B2AD-A34EA0BFCC40}" srcOrd="0" destOrd="0" presId="urn:microsoft.com/office/officeart/2005/8/layout/hProcess3"/>
    <dgm:cxn modelId="{6BFA3D52-6C19-4E29-A373-6B4C84A03885}" type="presParOf" srcId="{362548C6-51DB-42C2-8FD2-1A8F4AA407C0}" destId="{D5FDA780-A90F-4638-B5DC-64CC1067FB49}" srcOrd="1" destOrd="0" presId="urn:microsoft.com/office/officeart/2005/8/layout/hProcess3"/>
    <dgm:cxn modelId="{4C80BDD4-3E8E-4DD0-BA8B-F42D77563346}" type="presParOf" srcId="{362548C6-51DB-42C2-8FD2-1A8F4AA407C0}" destId="{E4B7CAFF-C125-46FA-870E-B7765BFD917F}" srcOrd="2" destOrd="0" presId="urn:microsoft.com/office/officeart/2005/8/layout/hProcess3"/>
    <dgm:cxn modelId="{5DC91866-415D-46EB-94A2-36EED63B2C74}" type="presParOf" srcId="{362548C6-51DB-42C2-8FD2-1A8F4AA407C0}" destId="{5C03C8D8-A11E-4007-BFC8-A5A5F558A40D}" srcOrd="3" destOrd="0" presId="urn:microsoft.com/office/officeart/2005/8/layout/hProcess3"/>
    <dgm:cxn modelId="{1A26D2EC-87D1-4AC7-A110-F3BBC9416D63}" type="presParOf" srcId="{A18F8970-DB1E-4EE1-8ED2-F5BD350DA837}" destId="{DABDD652-D755-4B52-9027-10FB4382AAD8}" srcOrd="2" destOrd="0" presId="urn:microsoft.com/office/officeart/2005/8/layout/hProcess3"/>
    <dgm:cxn modelId="{1BEED943-4F8A-44F4-B57E-856FF8FF20CF}" type="presParOf" srcId="{A18F8970-DB1E-4EE1-8ED2-F5BD350DA837}" destId="{B67DBC94-589D-4905-A581-6D674BD900A5}" srcOrd="3" destOrd="0" presId="urn:microsoft.com/office/officeart/2005/8/layout/hProcess3"/>
    <dgm:cxn modelId="{BE428CCC-5B3B-4289-8CED-84AA51E04C74}" type="presParOf" srcId="{A18F8970-DB1E-4EE1-8ED2-F5BD350DA837}" destId="{CCBAD61E-F926-40F4-B52B-C8B9B8D3187D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22314-1224-49D1-A587-2B5967F2BF26}">
      <dsp:nvSpPr>
        <dsp:cNvPr id="0" name=""/>
        <dsp:cNvSpPr/>
      </dsp:nvSpPr>
      <dsp:spPr>
        <a:xfrm>
          <a:off x="0" y="644244"/>
          <a:ext cx="4559284" cy="223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D5D6D0-EA9C-4DC9-9D02-2103958BE07D}">
      <dsp:nvSpPr>
        <dsp:cNvPr id="0" name=""/>
        <dsp:cNvSpPr/>
      </dsp:nvSpPr>
      <dsp:spPr>
        <a:xfrm>
          <a:off x="366312" y="1202244"/>
          <a:ext cx="3737042" cy="11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4960" rIns="0" bIns="31496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Причины</a:t>
          </a:r>
          <a:r>
            <a:rPr lang="ru-RU" sz="3100" kern="1200" dirty="0">
              <a:solidFill>
                <a:schemeClr val="bg1"/>
              </a:solidFill>
            </a:rPr>
            <a:t> в</a:t>
          </a:r>
          <a:r>
            <a:rPr lang="ru-RU" sz="3100" kern="1200" baseline="0" dirty="0">
              <a:solidFill>
                <a:schemeClr val="bg1"/>
              </a:solidFill>
              <a:latin typeface="Arial" panose="020B0604020202020204" pitchFamily="34" charset="0"/>
            </a:rPr>
            <a:t>ыгорания</a:t>
          </a:r>
          <a:r>
            <a:rPr lang="ru-RU" sz="3100" kern="1200" dirty="0"/>
            <a:t> </a:t>
          </a:r>
        </a:p>
      </dsp:txBody>
      <dsp:txXfrm>
        <a:off x="366312" y="1202244"/>
        <a:ext cx="3737042" cy="11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AD61E-F926-40F4-B52B-C8B9B8D3187D}">
      <dsp:nvSpPr>
        <dsp:cNvPr id="0" name=""/>
        <dsp:cNvSpPr/>
      </dsp:nvSpPr>
      <dsp:spPr>
        <a:xfrm>
          <a:off x="0" y="38022"/>
          <a:ext cx="3982236" cy="345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DA780-A90F-4638-B5DC-64CC1067FB49}">
      <dsp:nvSpPr>
        <dsp:cNvPr id="0" name=""/>
        <dsp:cNvSpPr/>
      </dsp:nvSpPr>
      <dsp:spPr>
        <a:xfrm>
          <a:off x="321223" y="889339"/>
          <a:ext cx="3262789" cy="17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7680" rIns="0" bIns="4876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baseline="0" dirty="0">
              <a:solidFill>
                <a:schemeClr val="bg1"/>
              </a:solidFill>
            </a:rPr>
            <a:t>Баланс</a:t>
          </a:r>
        </a:p>
      </dsp:txBody>
      <dsp:txXfrm>
        <a:off x="321223" y="889339"/>
        <a:ext cx="3262789" cy="172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2" name="Полилиния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7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ременная шка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7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105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73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Конец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2" name="Полилиния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7" name="Полилиния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smtClean="0"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8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2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5" name="Полилиния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6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7" name="Полилиния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8" name="Полилиния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45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3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 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1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“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”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0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31" name="Заголовок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Рисунок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0" name="Текст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1" name="Текст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7" name="Рисунок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2" name="Текст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3" name="Текст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8" name="Рисунок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5" name="Текст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9" name="Рисунок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Полилиния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1" name="Полилиния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5" name="Полилиния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7" name="Полилиния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9" name="Полилиния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ся команд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Заголовок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Рисунок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3" name="Рисунок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5" name="Текст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6" name="Рисунок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37" name="Текст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8" name="Текст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9" name="Рисунок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40" name="Текст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1" name="Текст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2" name="Рисунок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43" name="Текст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4" name="Текст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5" name="Рисунок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46" name="Текст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7" name="Текст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8" name="Рисунок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49" name="Текст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50" name="Текст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51" name="Рисунок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52" name="Текст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53" name="Текст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18" name="Дата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22" name="Нижний колонтитул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527FCC2A-0209-407F-B3D9-0840C384EB7C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5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vk.com/wcent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887768"/>
            <a:ext cx="9297602" cy="5060271"/>
          </a:xfrm>
        </p:spPr>
        <p:txBody>
          <a:bodyPr/>
          <a:lstStyle/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«Дней солидарности», 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технология по профилактике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профессионального выгорания.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Признаки, помощь при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профвыгорании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cs typeface="Arial" panose="020B0604020202020204" pitchFamily="34" charset="0"/>
              </a:rPr>
              <a:t/>
            </a:r>
            <a:br>
              <a:rPr lang="ru-RU" dirty="0">
                <a:cs typeface="Arial" panose="020B0604020202020204" pitchFamily="34" charset="0"/>
              </a:rPr>
            </a:br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791575" cy="3136113"/>
          </a:xfrm>
        </p:spPr>
        <p:txBody>
          <a:bodyPr>
            <a:normAutofit fontScale="55000" lnSpcReduction="20000"/>
          </a:bodyPr>
          <a:lstStyle/>
          <a:p>
            <a:pPr algn="ctr"/>
            <a:endParaRPr lang="ru-RU" dirty="0"/>
          </a:p>
          <a:p>
            <a:pPr algn="ctr"/>
            <a:r>
              <a:rPr lang="ru-RU" dirty="0"/>
              <a:t>. .</a:t>
            </a:r>
          </a:p>
          <a:p>
            <a:pPr algn="ct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sz="4300" dirty="0"/>
              <a:t>Елена Яблочкина,</a:t>
            </a:r>
          </a:p>
          <a:p>
            <a:pPr algn="r"/>
            <a:r>
              <a:rPr lang="ru-RU" sz="4300" dirty="0"/>
              <a:t>ПООО «Независимый социальный </a:t>
            </a:r>
          </a:p>
          <a:p>
            <a:pPr algn="r"/>
            <a:r>
              <a:rPr lang="ru-RU" sz="4300" dirty="0"/>
              <a:t>женский центр»</a:t>
            </a:r>
          </a:p>
          <a:p>
            <a:pPr algn="r"/>
            <a:endParaRPr lang="ru-RU" sz="3600" dirty="0"/>
          </a:p>
          <a:p>
            <a:pPr algn="ctr"/>
            <a:r>
              <a:rPr lang="ru-RU" sz="3600" dirty="0"/>
              <a:t>Пушкинские Горы, 29 июня, 2023</a:t>
            </a:r>
          </a:p>
        </p:txBody>
      </p:sp>
    </p:spTree>
    <p:extLst>
      <p:ext uri="{BB962C8B-B14F-4D97-AF65-F5344CB8AC3E}">
        <p14:creationId xmlns:p14="http://schemas.microsoft.com/office/powerpoint/2010/main" val="1029291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380" y="381000"/>
            <a:ext cx="10103296" cy="551155"/>
          </a:xfrm>
        </p:spPr>
        <p:txBody>
          <a:bodyPr/>
          <a:lstStyle/>
          <a:p>
            <a:r>
              <a:rPr lang="ru-RU" sz="4000" dirty="0"/>
              <a:t>«Дни солидарности» - это…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351" y="994299"/>
            <a:ext cx="10609325" cy="5282214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регулярные однодневные мероприятия, направленные на поддержку друг друга, профилактику профессионального выгорания, сплочение коллектива.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безопасное пространство, где можно собираться в непринужденной обстановке – на природе, в ресторане или в любом другом месте, где вы чувствуете себя комфортно, чтобы в кругу коллег, друзей, единомышленников и союзников получить поддержку друг от друга, найти новых друзей или получше узнать своих коллег и соратников.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42673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492" y="381001"/>
            <a:ext cx="9779183" cy="586666"/>
          </a:xfrm>
        </p:spPr>
        <p:txBody>
          <a:bodyPr/>
          <a:lstStyle/>
          <a:p>
            <a:r>
              <a:rPr lang="ru-RU" sz="4000" dirty="0"/>
              <a:t>Ведущие. Формат. Атмосфера.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0" y="1180730"/>
            <a:ext cx="10362475" cy="4534269"/>
          </a:xfrm>
        </p:spPr>
        <p:txBody>
          <a:bodyPr/>
          <a:lstStyle/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3600" u="sng" dirty="0"/>
              <a:t>Ведущие</a:t>
            </a:r>
            <a:r>
              <a:rPr lang="ru-RU" sz="3600" dirty="0"/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dirty="0"/>
              <a:t>приглашенные специалисты - эксперты, психологи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dirty="0"/>
              <a:t>сами активисты НКО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3600" u="sng" dirty="0"/>
              <a:t>Формат: </a:t>
            </a:r>
            <a:r>
              <a:rPr lang="ru-RU" sz="3600" dirty="0"/>
              <a:t>групповая работа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3600" u="sng" dirty="0"/>
              <a:t> Атмосфера: </a:t>
            </a:r>
            <a:r>
              <a:rPr lang="ru-RU" sz="3600" dirty="0"/>
              <a:t>доверия, взаимопонимания и помощи друг другу.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832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714BC-45CA-D6DA-F0AB-B546B7BB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221942"/>
            <a:ext cx="8606823" cy="710213"/>
          </a:xfrm>
        </p:spPr>
        <p:txBody>
          <a:bodyPr/>
          <a:lstStyle/>
          <a:p>
            <a:pPr algn="ctr"/>
            <a:r>
              <a:rPr lang="ru-RU" sz="4000" dirty="0"/>
              <a:t>Состав участников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7DC214-F283-FDC6-FA13-2F2FB4BA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5" y="932155"/>
            <a:ext cx="10662590" cy="5459767"/>
          </a:xfrm>
        </p:spPr>
        <p:txBody>
          <a:bodyPr/>
          <a:lstStyle/>
          <a:p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Группы могут</a:t>
            </a:r>
            <a:r>
              <a:rPr lang="ru-RU" sz="35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быть: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Чисто</a:t>
            </a:r>
            <a:r>
              <a:rPr lang="ru-RU" sz="35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женские,</a:t>
            </a:r>
            <a:r>
              <a:rPr lang="ru-RU" sz="35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</a:t>
            </a: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исто</a:t>
            </a:r>
            <a:r>
              <a:rPr lang="ru-RU" sz="35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мужские,</a:t>
            </a:r>
            <a:r>
              <a:rPr lang="ru-RU" sz="35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Смешанные,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Молодежные,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spc="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Из одной организации,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500" spc="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Из нескольких профильных организаций и пр.</a:t>
            </a:r>
          </a:p>
          <a:p>
            <a:r>
              <a:rPr lang="ru-RU" sz="3500" spc="5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Зависит от соображений эффективности и лучшего достижения  поставленных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208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F84A0-86D6-03FC-C066-9E13FFE86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1"/>
            <a:ext cx="9779183" cy="617738"/>
          </a:xfrm>
        </p:spPr>
        <p:txBody>
          <a:bodyPr/>
          <a:lstStyle/>
          <a:p>
            <a:pPr algn="ctr"/>
            <a:r>
              <a:rPr lang="ru-RU" dirty="0"/>
              <a:t>Мероприятия «Дня С.»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70F996-167B-5A2E-9FC5-9401C9F6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083076"/>
            <a:ext cx="10754772" cy="5149048"/>
          </a:xfrm>
        </p:spPr>
        <p:txBody>
          <a:bodyPr/>
          <a:lstStyle/>
          <a:p>
            <a:pPr algn="just"/>
            <a:r>
              <a:rPr lang="ru-RU" sz="3000" dirty="0"/>
              <a:t>Упражнения, задания, игры должны быть подобраны с целью помочь участникам: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Избавиться от переживаний,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Снизить уровень тревожности,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 Предотвратить синдром эмоционального выгорания,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000" dirty="0"/>
              <a:t>Научиться справляться со стрессами и сохранять свое психическое и эмоциональное здоровье в пределах нормы. </a:t>
            </a:r>
          </a:p>
          <a:p>
            <a:pPr algn="just"/>
            <a:r>
              <a:rPr lang="ru-RU" sz="3000" dirty="0"/>
              <a:t>Ведущие могут подобрать тематические модули в зависимости от потребностей и проблем 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68384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1D676-F06B-D922-8E08-4D5320B07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1"/>
            <a:ext cx="6964454" cy="702076"/>
          </a:xfrm>
        </p:spPr>
        <p:txBody>
          <a:bodyPr/>
          <a:lstStyle/>
          <a:p>
            <a:pPr algn="ctr"/>
            <a:r>
              <a:rPr lang="ru-RU" dirty="0"/>
              <a:t>Расходы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4B69A7-82A9-8949-9C54-9DAE5FF35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162975"/>
            <a:ext cx="10556058" cy="4935984"/>
          </a:xfrm>
        </p:spPr>
        <p:txBody>
          <a:bodyPr/>
          <a:lstStyle/>
          <a:p>
            <a:pPr algn="just"/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Расходы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могут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быть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покрыты: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из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программных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средств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организации,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из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средств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самих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участников 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полный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или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частичный вклад).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Например,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участники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могут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организовать транспорт и еду для мероприятия, а организаторы покрыть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расходы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развлекательные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u-RU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мероприятия.</a:t>
            </a:r>
            <a:r>
              <a:rPr lang="ru-RU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23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84993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Разминочное упражнение «Молекулы»</a:t>
            </a:r>
          </a:p>
          <a:p>
            <a:pPr marL="514350" indent="-514350">
              <a:buAutoNum type="arabicPeriod"/>
            </a:pPr>
            <a:r>
              <a:rPr lang="ru-RU" dirty="0" smtClean="0"/>
              <a:t>«Лестница»</a:t>
            </a:r>
          </a:p>
          <a:p>
            <a:pPr marL="514350" indent="-514350">
              <a:buAutoNum type="arabicPeriod"/>
            </a:pPr>
            <a:r>
              <a:rPr lang="ru-RU" dirty="0" smtClean="0"/>
              <a:t>«Подарок»</a:t>
            </a:r>
          </a:p>
          <a:p>
            <a:pPr marL="514350" indent="-514350">
              <a:buAutoNum type="arabicPeriod"/>
            </a:pPr>
            <a:r>
              <a:rPr lang="ru-RU" dirty="0" smtClean="0"/>
              <a:t>«Цветные человечки»</a:t>
            </a:r>
          </a:p>
          <a:p>
            <a:pPr marL="514350" indent="-514350">
              <a:buAutoNum type="arabicPeriod"/>
            </a:pPr>
            <a:r>
              <a:rPr lang="ru-RU" dirty="0" smtClean="0"/>
              <a:t>«Кинопроба»</a:t>
            </a:r>
          </a:p>
          <a:p>
            <a:pPr marL="514350" indent="-514350">
              <a:buAutoNum type="arabicPeriod"/>
            </a:pPr>
            <a:r>
              <a:rPr lang="ru-RU" smtClean="0"/>
              <a:t>«Кубок»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«Джунгли»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025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CFDCB-DB62-A3CB-BDDD-25366341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81001"/>
            <a:ext cx="7861299" cy="8001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+mn-lt"/>
                <a:ea typeface="+mn-ea"/>
                <a:cs typeface="+mn-cs"/>
              </a:rPr>
              <a:t>Спасибо за внимание!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2934CB-F169-0125-C43B-835208AB3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99" y="1625600"/>
            <a:ext cx="8534401" cy="441960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8000" b="1" dirty="0">
                <a:solidFill>
                  <a:schemeClr val="accent1">
                    <a:lumMod val="75000"/>
                  </a:schemeClr>
                </a:solidFill>
              </a:rPr>
              <a:t>Независимый социальный женский центр </a:t>
            </a:r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8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>180004, г. Псков, ул. Головко, 10</a:t>
            </a:r>
            <a:br>
              <a:rPr lang="ru-RU" sz="8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>телефон (811-22) 73-25-22</a:t>
            </a:r>
          </a:p>
          <a:p>
            <a:pPr algn="ctr"/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>Телефон доверия (81122) 75-45-45 </a:t>
            </a:r>
            <a:br>
              <a:rPr lang="ru-RU" sz="8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8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>E-mail: wcentr@mail.ru</a:t>
            </a:r>
          </a:p>
          <a:p>
            <a:pPr algn="ctr"/>
            <a:r>
              <a:rPr lang="ru-RU" sz="8000" dirty="0">
                <a:solidFill>
                  <a:schemeClr val="accent6">
                    <a:lumMod val="50000"/>
                  </a:schemeClr>
                </a:solidFill>
              </a:rPr>
              <a:t>www.iswc.ru/</a:t>
            </a:r>
          </a:p>
          <a:p>
            <a:pPr algn="ctr"/>
            <a:r>
              <a:rPr lang="ru-RU" sz="80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http://vk.com/wcentr</a:t>
            </a:r>
            <a:endParaRPr lang="ru-RU" sz="80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80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46D28E-6DD4-989F-4D68-5D1B70EDA2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3121" y="1981201"/>
            <a:ext cx="3116108" cy="3116108"/>
          </a:xfrm>
          <a:prstGeom prst="rect">
            <a:avLst/>
          </a:prstGeom>
        </p:spPr>
      </p:pic>
      <p:pic>
        <p:nvPicPr>
          <p:cNvPr id="8" name="Объект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497" y="5097309"/>
            <a:ext cx="1969179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1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384" y="204186"/>
            <a:ext cx="8911687" cy="105644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Организационные факторы работы влияющие на эмоциональное выгорание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74" y="1260630"/>
            <a:ext cx="11523215" cy="53931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Ненормированный рабочий день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Напряженный рабочий ритм, многозадачность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Неясные задачи, отсутствие критериев оценки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Противоречивые требования (2 начальника)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Отсутствие рабочих мест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Нехватка оборудования, материалов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Отсутствие системы, алгоритмов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Отсутствие полномочий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Бесконечный поток задач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Закрытость, изоляция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>
                <a:latin typeface="Arial" panose="020B0604020202020204" pitchFamily="34" charset="0"/>
                <a:cs typeface="Arial" panose="020B0604020202020204" pitchFamily="34" charset="0"/>
              </a:rPr>
              <a:t> Отсутствие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гарантий 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08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848" y="177554"/>
            <a:ext cx="10209828" cy="1136341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Стадии выгорания </a:t>
            </a:r>
            <a:b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(Джерольд Гринберг)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288064"/>
              </p:ext>
            </p:extLst>
          </p:nvPr>
        </p:nvGraphicFramePr>
        <p:xfrm>
          <a:off x="133166" y="1313894"/>
          <a:ext cx="11321989" cy="484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8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1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3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547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1 стадия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2 стадия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3 стадия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4 стадия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5 стадия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Энтузиазм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Вовлечен-</a:t>
                      </a:r>
                      <a:r>
                        <a:rPr lang="ru-RU" sz="2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ность</a:t>
                      </a:r>
                      <a:r>
                        <a:rPr lang="ru-RU" sz="2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Усталость и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снижение участия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Дистанцирова-ние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от работы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Эпизоды нарушения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трудовой            дисциплины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21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Недомогания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Раздражи-тельность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Недовольст</a:t>
                      </a: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-во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окруже-нием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Подавлен-</a:t>
                      </a:r>
                      <a:r>
                        <a:rPr lang="ru-RU" sz="2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ность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Истощение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работоспо-собности</a:t>
                      </a:r>
                      <a:r>
                        <a:rPr lang="ru-RU" sz="2400" dirty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</a:t>
                      </a: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вольство</a:t>
                      </a: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собой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качества жизни</a:t>
                      </a:r>
                      <a:r>
                        <a:rPr lang="ru-RU" sz="2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Разочаро-вание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отчаяние </a:t>
                      </a: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Угроза</a:t>
                      </a: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здоровью и/или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карьере 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34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7F58E9D2-5F84-0D42-C6E5-9012132CD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994760"/>
              </p:ext>
            </p:extLst>
          </p:nvPr>
        </p:nvGraphicFramePr>
        <p:xfrm>
          <a:off x="1166814" y="1864311"/>
          <a:ext cx="4559284" cy="352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3">
            <a:extLst>
              <a:ext uri="{FF2B5EF4-FFF2-40B4-BE49-F238E27FC236}">
                <a16:creationId xmlns:a16="http://schemas.microsoft.com/office/drawing/2014/main" id="{9EE4C1B9-E95F-4965-85FA-56D930ACEF81}"/>
              </a:ext>
            </a:extLst>
          </p:cNvPr>
          <p:cNvSpPr txBox="1">
            <a:spLocks/>
          </p:cNvSpPr>
          <p:nvPr/>
        </p:nvSpPr>
        <p:spPr>
          <a:xfrm>
            <a:off x="6711518" y="2743201"/>
            <a:ext cx="4313668" cy="1526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cs typeface="Arial" panose="020B0604020202020204" pitchFamily="34" charset="0"/>
              </a:rPr>
              <a:t>Отсутствие баланса</a:t>
            </a:r>
          </a:p>
        </p:txBody>
      </p:sp>
    </p:spTree>
    <p:extLst>
      <p:ext uri="{BB962C8B-B14F-4D97-AF65-F5344CB8AC3E}">
        <p14:creationId xmlns:p14="http://schemas.microsoft.com/office/powerpoint/2010/main" val="385120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62F6F6EA-592E-B64C-5895-B00A484A66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272891"/>
              </p:ext>
            </p:extLst>
          </p:nvPr>
        </p:nvGraphicFramePr>
        <p:xfrm>
          <a:off x="693462" y="1688361"/>
          <a:ext cx="3982236" cy="3506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3">
            <a:extLst>
              <a:ext uri="{FF2B5EF4-FFF2-40B4-BE49-F238E27FC236}">
                <a16:creationId xmlns:a16="http://schemas.microsoft.com/office/drawing/2014/main" id="{B9FEEE15-285C-BBA0-5D83-064026B83666}"/>
              </a:ext>
            </a:extLst>
          </p:cNvPr>
          <p:cNvSpPr txBox="1">
            <a:spLocks/>
          </p:cNvSpPr>
          <p:nvPr/>
        </p:nvSpPr>
        <p:spPr>
          <a:xfrm>
            <a:off x="5181599" y="941032"/>
            <a:ext cx="5678011" cy="5256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устаю – отдыхаю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отдаю – получаю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должен – имею право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критика – похвала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работа – личная жизнь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неопределенность - ясность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  <a:cs typeface="Arial" panose="020B0604020202020204" pitchFamily="34" charset="0"/>
              </a:rPr>
              <a:t> тревога – спокойствие </a:t>
            </a:r>
          </a:p>
        </p:txBody>
      </p:sp>
    </p:spTree>
    <p:extLst>
      <p:ext uri="{BB962C8B-B14F-4D97-AF65-F5344CB8AC3E}">
        <p14:creationId xmlns:p14="http://schemas.microsoft.com/office/powerpoint/2010/main" val="342891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2054" y="79899"/>
            <a:ext cx="8868793" cy="745725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 личной безопасности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575" y="825623"/>
            <a:ext cx="11256037" cy="585926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300" b="1" dirty="0">
                <a:latin typeface="Arial" panose="020B0604020202020204" pitchFamily="34" charset="0"/>
                <a:cs typeface="Arial" panose="020B0604020202020204" pitchFamily="34" charset="0"/>
              </a:rPr>
              <a:t> Следить за балансом работы и отдыха</a:t>
            </a:r>
            <a:r>
              <a:rPr lang="ru-RU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семья, друзья, увлечения, места для отдыха, обеды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300" b="1" dirty="0">
                <a:latin typeface="Arial" panose="020B0604020202020204" pitchFamily="34" charset="0"/>
                <a:cs typeface="Arial" panose="020B0604020202020204" pitchFamily="34" charset="0"/>
              </a:rPr>
              <a:t>Следить за балансом между отдаю и получаю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400" dirty="0"/>
              <a:t>по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ддержка коллег, руководителя, деньги, обучение, статус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300" b="1" dirty="0">
                <a:latin typeface="Arial" panose="020B0604020202020204" pitchFamily="34" charset="0"/>
                <a:cs typeface="Arial" panose="020B0604020202020204" pitchFamily="34" charset="0"/>
              </a:rPr>
              <a:t> Установить границы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ограниченное время работы, четкие должностные обязанности, критерии эффективности,      выходные дни, отпуска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300" b="1" dirty="0"/>
              <a:t>Занять активную позицию</a:t>
            </a:r>
          </a:p>
          <a:p>
            <a:pPr>
              <a:lnSpc>
                <a:spcPct val="120000"/>
              </a:lnSpc>
            </a:pPr>
            <a:r>
              <a:rPr lang="ru-RU" sz="3400" dirty="0"/>
              <a:t>обращаться к руководству, предлагать системные изменения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300" b="1" dirty="0">
                <a:latin typeface="Arial" panose="020B0604020202020204" pitchFamily="34" charset="0"/>
                <a:cs typeface="Arial" panose="020B0604020202020204" pitchFamily="34" charset="0"/>
              </a:rPr>
              <a:t> Получать поддержку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психолог, группы поддержки, тренинги, единомышленники,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коллеги, обмен опытом</a:t>
            </a:r>
          </a:p>
        </p:txBody>
      </p:sp>
    </p:spTree>
    <p:extLst>
      <p:ext uri="{BB962C8B-B14F-4D97-AF65-F5344CB8AC3E}">
        <p14:creationId xmlns:p14="http://schemas.microsoft.com/office/powerpoint/2010/main" val="5999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342" y="239698"/>
            <a:ext cx="7661429" cy="585925"/>
          </a:xfrm>
        </p:spPr>
        <p:txBody>
          <a:bodyPr/>
          <a:lstStyle/>
          <a:p>
            <a:r>
              <a:rPr lang="ru-RU" sz="35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профилактики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006" y="976544"/>
            <a:ext cx="11069607" cy="49346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Ресурс должен быть восстановлен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Заботиться о себе – важно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Между работой и личной жизнью должны быть границы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Затраты и усилия должны быть вознаграждены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Все имеют право получать поддержку и признание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Каждый должен занимать активную позицию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Развитие и обмен опытом вдохновляют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Сотрудники имеют право влиять на рабочие процессы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Профилактика должна быть системной </a:t>
            </a:r>
          </a:p>
        </p:txBody>
      </p:sp>
    </p:spTree>
    <p:extLst>
      <p:ext uri="{BB962C8B-B14F-4D97-AF65-F5344CB8AC3E}">
        <p14:creationId xmlns:p14="http://schemas.microsoft.com/office/powerpoint/2010/main" val="427284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235" y="202555"/>
            <a:ext cx="9339309" cy="824122"/>
          </a:xfrm>
        </p:spPr>
        <p:txBody>
          <a:bodyPr/>
          <a:lstStyle/>
          <a:p>
            <a:r>
              <a:rPr lang="ru-RU" sz="35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Что нас защищает от профвыгорания?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94" y="1633491"/>
            <a:ext cx="11025219" cy="42777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Ценности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любимая работа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Эмоции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умение распознавать и обрабатывать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отдых, вознаграждение, воодушевление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внятная и четкая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Атмосфера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– прозрачная и уважительная </a:t>
            </a:r>
          </a:p>
        </p:txBody>
      </p:sp>
    </p:spTree>
    <p:extLst>
      <p:ext uri="{BB962C8B-B14F-4D97-AF65-F5344CB8AC3E}">
        <p14:creationId xmlns:p14="http://schemas.microsoft.com/office/powerpoint/2010/main" val="138824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5313" y="218942"/>
            <a:ext cx="10049299" cy="819746"/>
          </a:xfrm>
        </p:spPr>
        <p:txBody>
          <a:bodyPr>
            <a:normAutofit/>
          </a:bodyPr>
          <a:lstStyle/>
          <a:p>
            <a:r>
              <a:rPr lang="ru-RU" sz="35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можно сделать уже сегодня?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372" y="1473693"/>
            <a:ext cx="11274641" cy="44246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Проведите ревизию своих симптомов и ресурсов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Добавьте новые привычки в свою жизнь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Расширяйте границы своей жизни (помощь другим, новые знания и т.д.)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Запишитесь на онлайн-курс или в ресурсную группу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Обратитесь к психологу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/>
              <a:t> З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аботьтесь о себе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/>
              <a:t> Организуйте и проведите «День солидарности»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93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457593_TF45331398_Win32" id="{3A7E0759-75B2-4566-923C-3451D643A8ED}" vid="{B382A2E4-62DA-452E-984E-11EE757E2A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tf45331398_win32</Template>
  <TotalTime>862</TotalTime>
  <Words>678</Words>
  <Application>Microsoft Office PowerPoint</Application>
  <PresentationFormat>Широкоэкранный</PresentationFormat>
  <Paragraphs>148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Cambria</vt:lpstr>
      <vt:lpstr>Tenorite</vt:lpstr>
      <vt:lpstr>Times New Roman</vt:lpstr>
      <vt:lpstr>Wingdings</vt:lpstr>
      <vt:lpstr>Тема Office</vt:lpstr>
      <vt:lpstr>              Проведение «Дней солидарности»,  как технология по профилактике профессионального выгорания. Признаки, помощь при профвыгорании.  </vt:lpstr>
      <vt:lpstr>Организационные факторы работы влияющие на эмоциональное выгорание </vt:lpstr>
      <vt:lpstr>Стадии выгорания  (Джерольд Гринберг) </vt:lpstr>
      <vt:lpstr>Презентация PowerPoint</vt:lpstr>
      <vt:lpstr>Презентация PowerPoint</vt:lpstr>
      <vt:lpstr>Техника личной безопасности </vt:lpstr>
      <vt:lpstr>Принципы профилактики </vt:lpstr>
      <vt:lpstr>  Что нас защищает от профвыгорания?</vt:lpstr>
      <vt:lpstr>Что можно сделать уже сегодня?</vt:lpstr>
      <vt:lpstr>«Дни солидарности» - это…</vt:lpstr>
      <vt:lpstr>Ведущие. Формат. Атмосфера.</vt:lpstr>
      <vt:lpstr>Состав участников</vt:lpstr>
      <vt:lpstr>Мероприятия «Дня С.»</vt:lpstr>
      <vt:lpstr>Расходы</vt:lpstr>
      <vt:lpstr>Упражнения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Мотивация персонала</dc:title>
  <dc:creator>Home</dc:creator>
  <cp:lastModifiedBy>USER</cp:lastModifiedBy>
  <cp:revision>72</cp:revision>
  <dcterms:created xsi:type="dcterms:W3CDTF">2023-04-21T14:40:54Z</dcterms:created>
  <dcterms:modified xsi:type="dcterms:W3CDTF">2023-06-27T06:49:14Z</dcterms:modified>
</cp:coreProperties>
</file>