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5432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1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4735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47700" cy="5690870"/>
          </a:xfrm>
          <a:custGeom>
            <a:avLst/>
            <a:gdLst/>
            <a:ahLst/>
            <a:cxnLst/>
            <a:rect l="l" t="t" r="r" b="b"/>
            <a:pathLst>
              <a:path w="647700" h="5690870">
                <a:moveTo>
                  <a:pt x="647700" y="0"/>
                </a:moveTo>
                <a:lnTo>
                  <a:pt x="67670" y="0"/>
                </a:lnTo>
                <a:lnTo>
                  <a:pt x="0" y="889"/>
                </a:lnTo>
                <a:lnTo>
                  <a:pt x="0" y="5690616"/>
                </a:lnTo>
                <a:lnTo>
                  <a:pt x="647700" y="9271"/>
                </a:lnTo>
                <a:lnTo>
                  <a:pt x="64770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85432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1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174735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5012" y="211581"/>
            <a:ext cx="623315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80261"/>
            <a:ext cx="7157720" cy="1453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33600"/>
            <a:ext cx="7772400" cy="984885"/>
          </a:xfrm>
        </p:spPr>
        <p:txBody>
          <a:bodyPr/>
          <a:lstStyle/>
          <a:p>
            <a:pPr algn="ctr"/>
            <a:r>
              <a:rPr lang="ru-RU" sz="3200" dirty="0" smtClean="0"/>
              <a:t>Государственная поддержка </a:t>
            </a:r>
            <a:r>
              <a:rPr lang="ru-RU" sz="3200" dirty="0" smtClean="0"/>
              <a:t>НКО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в </a:t>
            </a:r>
            <a:r>
              <a:rPr lang="ru-RU" sz="3200" dirty="0" smtClean="0"/>
              <a:t>Пермском крае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1219200" y="4419600"/>
            <a:ext cx="6400800" cy="830997"/>
          </a:xfrm>
        </p:spPr>
        <p:txBody>
          <a:bodyPr/>
          <a:lstStyle/>
          <a:p>
            <a:pPr algn="r"/>
            <a:r>
              <a:rPr lang="ru-RU" sz="1800" b="0" dirty="0" smtClean="0"/>
              <a:t>Самарина Нина Николаевна, </a:t>
            </a:r>
          </a:p>
          <a:p>
            <a:pPr algn="r"/>
            <a:r>
              <a:rPr lang="ru-RU" sz="1800" b="0" dirty="0" smtClean="0"/>
              <a:t>Председатель НП </a:t>
            </a:r>
            <a:r>
              <a:rPr lang="ru-RU" sz="1800" b="0" dirty="0" smtClean="0"/>
              <a:t>«Альянс ФМС Пермского края»</a:t>
            </a:r>
          </a:p>
          <a:p>
            <a:pPr algn="r"/>
            <a:r>
              <a:rPr lang="ru-RU" sz="1800" b="0" dirty="0" smtClean="0"/>
              <a:t>Президент ФПСИ </a:t>
            </a:r>
            <a:r>
              <a:rPr lang="ru-RU" sz="1800" b="0" dirty="0" smtClean="0"/>
              <a:t>«Содействие»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2415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5432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1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4735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1"/>
            <a:ext cx="337185" cy="2845435"/>
          </a:xfrm>
          <a:custGeom>
            <a:avLst/>
            <a:gdLst/>
            <a:ahLst/>
            <a:cxnLst/>
            <a:rect l="l" t="t" r="r" b="b"/>
            <a:pathLst>
              <a:path w="337185" h="2845434">
                <a:moveTo>
                  <a:pt x="0" y="0"/>
                </a:moveTo>
                <a:lnTo>
                  <a:pt x="0" y="2845307"/>
                </a:lnTo>
                <a:lnTo>
                  <a:pt x="336804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370" y="428625"/>
            <a:ext cx="6865620" cy="454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Trebuchet MS"/>
                <a:cs typeface="Trebuchet MS"/>
              </a:rPr>
              <a:t>Описание проекта</a:t>
            </a:r>
            <a:r>
              <a:rPr sz="24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rebuchet MS"/>
                <a:cs typeface="Trebuchet MS"/>
              </a:rPr>
              <a:t>(инициативы)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Ресурсные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кадровые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возможности</a:t>
            </a:r>
            <a:r>
              <a:rPr sz="24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НКО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Описание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ситуации,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постановка</a:t>
            </a:r>
            <a:r>
              <a:rPr sz="2400" spc="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проблемы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Цель,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задачи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проекта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Целевая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группа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Механизм достижения</a:t>
            </a:r>
            <a:r>
              <a:rPr sz="24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результатов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Календарный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план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Продолжительность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проекта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Внутренний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мониторинг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оценка</a:t>
            </a:r>
            <a:r>
              <a:rPr sz="24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реализации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Качественные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количественные</a:t>
            </a:r>
            <a:r>
              <a:rPr sz="24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результаты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Дальнейшее развитие</a:t>
            </a:r>
            <a:r>
              <a:rPr sz="2400" spc="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проекта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83283"/>
            <a:ext cx="467995" cy="775335"/>
          </a:xfrm>
          <a:custGeom>
            <a:avLst/>
            <a:gdLst/>
            <a:ahLst/>
            <a:cxnLst/>
            <a:rect l="l" t="t" r="r" b="b"/>
            <a:pathLst>
              <a:path w="467995" h="775334">
                <a:moveTo>
                  <a:pt x="467779" y="774714"/>
                </a:moveTo>
                <a:lnTo>
                  <a:pt x="467779" y="0"/>
                </a:lnTo>
                <a:lnTo>
                  <a:pt x="0" y="0"/>
                </a:lnTo>
                <a:lnTo>
                  <a:pt x="0" y="774714"/>
                </a:lnTo>
                <a:lnTo>
                  <a:pt x="467779" y="774714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779" y="6083283"/>
            <a:ext cx="5153660" cy="775335"/>
          </a:xfrm>
          <a:custGeom>
            <a:avLst/>
            <a:gdLst/>
            <a:ahLst/>
            <a:cxnLst/>
            <a:rect l="l" t="t" r="r" b="b"/>
            <a:pathLst>
              <a:path w="5153660" h="775334">
                <a:moveTo>
                  <a:pt x="5153533" y="774714"/>
                </a:moveTo>
                <a:lnTo>
                  <a:pt x="5153533" y="0"/>
                </a:lnTo>
                <a:lnTo>
                  <a:pt x="0" y="0"/>
                </a:lnTo>
                <a:lnTo>
                  <a:pt x="0" y="774714"/>
                </a:lnTo>
                <a:lnTo>
                  <a:pt x="5153533" y="774714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1273" y="6083283"/>
            <a:ext cx="1049655" cy="775335"/>
          </a:xfrm>
          <a:custGeom>
            <a:avLst/>
            <a:gdLst/>
            <a:ahLst/>
            <a:cxnLst/>
            <a:rect l="l" t="t" r="r" b="b"/>
            <a:pathLst>
              <a:path w="1049654" h="775334">
                <a:moveTo>
                  <a:pt x="1049312" y="774714"/>
                </a:moveTo>
                <a:lnTo>
                  <a:pt x="1049312" y="0"/>
                </a:lnTo>
                <a:lnTo>
                  <a:pt x="0" y="0"/>
                </a:lnTo>
                <a:lnTo>
                  <a:pt x="0" y="774714"/>
                </a:lnTo>
                <a:lnTo>
                  <a:pt x="1049312" y="774714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0675" y="6083283"/>
            <a:ext cx="1199515" cy="775335"/>
          </a:xfrm>
          <a:custGeom>
            <a:avLst/>
            <a:gdLst/>
            <a:ahLst/>
            <a:cxnLst/>
            <a:rect l="l" t="t" r="r" b="b"/>
            <a:pathLst>
              <a:path w="1199515" h="775334">
                <a:moveTo>
                  <a:pt x="1199210" y="774714"/>
                </a:moveTo>
                <a:lnTo>
                  <a:pt x="1199210" y="0"/>
                </a:lnTo>
                <a:lnTo>
                  <a:pt x="0" y="0"/>
                </a:lnTo>
                <a:lnTo>
                  <a:pt x="0" y="774714"/>
                </a:lnTo>
                <a:lnTo>
                  <a:pt x="1199210" y="774714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9808" y="6083283"/>
            <a:ext cx="1274445" cy="775335"/>
          </a:xfrm>
          <a:custGeom>
            <a:avLst/>
            <a:gdLst/>
            <a:ahLst/>
            <a:cxnLst/>
            <a:rect l="l" t="t" r="r" b="b"/>
            <a:pathLst>
              <a:path w="1274445" h="775334">
                <a:moveTo>
                  <a:pt x="1274191" y="774714"/>
                </a:moveTo>
                <a:lnTo>
                  <a:pt x="1274191" y="0"/>
                </a:lnTo>
                <a:lnTo>
                  <a:pt x="0" y="0"/>
                </a:lnTo>
                <a:lnTo>
                  <a:pt x="0" y="774714"/>
                </a:lnTo>
                <a:lnTo>
                  <a:pt x="1274191" y="774714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1273" y="2212975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1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1273" y="2898267"/>
            <a:ext cx="0" cy="3959860"/>
          </a:xfrm>
          <a:custGeom>
            <a:avLst/>
            <a:gdLst/>
            <a:ahLst/>
            <a:cxnLst/>
            <a:rect l="l" t="t" r="r" b="b"/>
            <a:pathLst>
              <a:path h="3959859">
                <a:moveTo>
                  <a:pt x="0" y="0"/>
                </a:moveTo>
                <a:lnTo>
                  <a:pt x="0" y="39597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08327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7" y="2198497"/>
            <a:ext cx="0" cy="4659630"/>
          </a:xfrm>
          <a:custGeom>
            <a:avLst/>
            <a:gdLst/>
            <a:ahLst/>
            <a:cxnLst/>
            <a:rect l="l" t="t" r="r" b="b"/>
            <a:pathLst>
              <a:path h="4659630">
                <a:moveTo>
                  <a:pt x="0" y="0"/>
                </a:moveTo>
                <a:lnTo>
                  <a:pt x="0" y="4659500"/>
                </a:lnTo>
              </a:path>
            </a:pathLst>
          </a:custGeom>
          <a:ln w="7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0825" y="2198497"/>
            <a:ext cx="0" cy="4659630"/>
          </a:xfrm>
          <a:custGeom>
            <a:avLst/>
            <a:gdLst/>
            <a:ahLst/>
            <a:cxnLst/>
            <a:rect l="l" t="t" r="r" b="b"/>
            <a:pathLst>
              <a:path h="4659630">
                <a:moveTo>
                  <a:pt x="0" y="0"/>
                </a:moveTo>
                <a:lnTo>
                  <a:pt x="0" y="46595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8640" y="686308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2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8640" y="1262633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4">
                <a:moveTo>
                  <a:pt x="0" y="0"/>
                </a:moveTo>
                <a:lnTo>
                  <a:pt x="0" y="96939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5" y="686308"/>
            <a:ext cx="0" cy="1546225"/>
          </a:xfrm>
          <a:custGeom>
            <a:avLst/>
            <a:gdLst/>
            <a:ahLst/>
            <a:cxnLst/>
            <a:rect l="l" t="t" r="r" b="b"/>
            <a:pathLst>
              <a:path h="1546225">
                <a:moveTo>
                  <a:pt x="0" y="0"/>
                </a:moveTo>
                <a:lnTo>
                  <a:pt x="0" y="15457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04057"/>
              </p:ext>
            </p:extLst>
          </p:nvPr>
        </p:nvGraphicFramePr>
        <p:xfrm>
          <a:off x="3687" y="686308"/>
          <a:ext cx="9164317" cy="6218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84"/>
                <a:gridCol w="5141595"/>
                <a:gridCol w="1061085"/>
                <a:gridCol w="1226819"/>
                <a:gridCol w="1270634"/>
              </a:tblGrid>
              <a:tr h="550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FCA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710" marR="79375" indent="414020" algn="ctr">
                        <a:lnSpc>
                          <a:spcPct val="62500"/>
                        </a:lnSpc>
                        <a:spcBef>
                          <a:spcPts val="390"/>
                        </a:spcBef>
                      </a:pPr>
                      <a:r>
                        <a:rPr lang="ru-RU" sz="1600" b="1" i="1" spc="-9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Коэффициенты значимости в зависимости от запрашиваемого объема</a:t>
                      </a:r>
                      <a:r>
                        <a:rPr lang="ru-RU" sz="1600" b="1" i="1" spc="-90" baseline="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финансирования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2705">
                        <a:lnSpc>
                          <a:spcPts val="123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0">
                        <a:lnSpc>
                          <a:spcPts val="123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</a:tr>
              <a:tr h="969390">
                <a:tc>
                  <a:txBody>
                    <a:bodyPr/>
                    <a:lstStyle/>
                    <a:p>
                      <a:pPr marL="133985">
                        <a:lnSpc>
                          <a:spcPts val="1310"/>
                        </a:lnSpc>
                      </a:pPr>
                      <a:r>
                        <a:rPr sz="1600" b="1" i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760"/>
                        </a:lnSpc>
                      </a:pPr>
                      <a:r>
                        <a:rPr sz="1600" b="1" i="1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п/п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310"/>
                        </a:lnSpc>
                      </a:pPr>
                      <a:r>
                        <a:rPr sz="1600" b="1" i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1600" b="1" i="1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оценки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ts val="1560"/>
                        </a:lnSpc>
                      </a:pPr>
                      <a:r>
                        <a:rPr sz="1600" b="1" i="1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социального</a:t>
                      </a:r>
                      <a:r>
                        <a:rPr sz="1600" b="1" i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560"/>
                        </a:lnSpc>
                        <a:spcBef>
                          <a:spcPts val="132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более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8935" marR="148590" indent="-184785">
                        <a:lnSpc>
                          <a:spcPct val="625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350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 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76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1590" algn="ctr">
                        <a:lnSpc>
                          <a:spcPts val="1560"/>
                        </a:lnSpc>
                        <a:spcBef>
                          <a:spcPts val="71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свыше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875" marR="21590" algn="ctr">
                        <a:lnSpc>
                          <a:spcPts val="12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350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720" marR="50165" algn="ctr">
                        <a:lnSpc>
                          <a:spcPct val="625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не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более 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800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560"/>
                        </a:lnSpc>
                        <a:spcBef>
                          <a:spcPts val="71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свыше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2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800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6520" marR="69215" indent="1270" algn="ctr">
                        <a:lnSpc>
                          <a:spcPct val="625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не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более 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1,5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666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B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449580">
                        <a:lnSpc>
                          <a:spcPct val="62500"/>
                        </a:lnSpc>
                        <a:spcBef>
                          <a:spcPts val="141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Собственный вклад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НКО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дополнительные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ресурсы, 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привлекаемые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реализацию</a:t>
                      </a:r>
                      <a:r>
                        <a:rPr sz="1600" spc="1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B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1,5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B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1590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B"/>
                    </a:solidFill>
                  </a:tcPr>
                </a:tc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B"/>
                    </a:solidFill>
                  </a:tcPr>
                </a:tc>
              </a:tr>
              <a:tr h="7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56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Возможность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продолжать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 в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течение</a:t>
                      </a:r>
                      <a:r>
                        <a:rPr sz="1600" spc="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 marR="787400">
                        <a:lnSpc>
                          <a:spcPct val="625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календарных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месяцев после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получения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субсидии, 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перспективы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дальнейшего</a:t>
                      </a:r>
                      <a:r>
                        <a:rPr sz="1600" spc="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marR="2159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7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560"/>
                        </a:lnSpc>
                        <a:spcBef>
                          <a:spcPts val="120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Соответствие ресурсных и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кадровых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возможностей</a:t>
                      </a:r>
                      <a:r>
                        <a:rPr sz="1600" spc="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НКО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56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планируемой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 реализации</a:t>
                      </a:r>
                      <a:r>
                        <a:rPr sz="1600" spc="1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marR="2159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766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 marR="310515">
                        <a:lnSpc>
                          <a:spcPct val="625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Степень информационного сопровождения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реализации 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marR="215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87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856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560"/>
                        </a:lnSpc>
                        <a:spcBef>
                          <a:spcPts val="90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муниципальных районов, муниципальных</a:t>
                      </a:r>
                      <a:r>
                        <a:rPr sz="1600" spc="1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 marR="403225">
                        <a:lnSpc>
                          <a:spcPct val="62500"/>
                        </a:lnSpc>
                        <a:spcBef>
                          <a:spcPts val="360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городских округов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ПК,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охватываемых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мероприятиями 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marR="2159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6FB"/>
                    </a:solidFill>
                  </a:tcPr>
                </a:tc>
              </a:tr>
              <a:tr h="83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6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8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Наличие в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социальном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проекте</a:t>
                      </a:r>
                      <a:r>
                        <a:rPr sz="1600" spc="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мероприятий,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2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направленных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достижение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ключевых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целей</a:t>
                      </a:r>
                      <a:r>
                        <a:rPr sz="1600" spc="2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2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ожидаемых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региональных</a:t>
                      </a:r>
                      <a:r>
                        <a:rPr sz="1600" spc="11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проектов,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2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реализуемых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рамках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национальных</a:t>
                      </a:r>
                      <a:r>
                        <a:rPr sz="1600" spc="1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485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marR="2159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6334" y="81229"/>
            <a:ext cx="682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6FC0"/>
                </a:solidFill>
              </a:rPr>
              <a:t>Критерии </a:t>
            </a:r>
            <a:r>
              <a:rPr spc="-5" dirty="0">
                <a:solidFill>
                  <a:srgbClr val="006FC0"/>
                </a:solidFill>
              </a:rPr>
              <a:t>оценки </a:t>
            </a:r>
            <a:r>
              <a:rPr spc="-10" dirty="0">
                <a:solidFill>
                  <a:srgbClr val="006FC0"/>
                </a:solidFill>
              </a:rPr>
              <a:t>социального</a:t>
            </a:r>
            <a:r>
              <a:rPr spc="9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проекта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381506"/>
            <a:ext cx="7435215" cy="358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Критерии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№1-9,11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: 0-5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баллов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Критерий</a:t>
            </a:r>
            <a:r>
              <a:rPr sz="2000" b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№10:</a:t>
            </a:r>
            <a:endParaRPr sz="2000">
              <a:latin typeface="Trebuchet MS"/>
              <a:cs typeface="Trebuchet MS"/>
            </a:endParaRPr>
          </a:p>
          <a:p>
            <a:pPr marL="221615" marR="5080" indent="-221615">
              <a:lnSpc>
                <a:spcPts val="3200"/>
              </a:lnSpc>
              <a:spcBef>
                <a:spcPts val="229"/>
              </a:spcBef>
              <a:buAutoNum type="arabicPlain"/>
              <a:tabLst>
                <a:tab pos="22161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б. –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один мун. район, мун. или гор. округ ПК, охватываемый  мероприятиями социального</a:t>
            </a:r>
            <a:r>
              <a:rPr sz="20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проекта;</a:t>
            </a:r>
            <a:endParaRPr sz="2000">
              <a:latin typeface="Trebuchet MS"/>
              <a:cs typeface="Trebuchet MS"/>
            </a:endParaRPr>
          </a:p>
          <a:p>
            <a:pPr marL="220979" indent="-208915">
              <a:lnSpc>
                <a:spcPct val="100000"/>
              </a:lnSpc>
              <a:spcBef>
                <a:spcPts val="570"/>
              </a:spcBef>
              <a:buAutoNum type="arabicPlain"/>
              <a:tabLst>
                <a:tab pos="22161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б. –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от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2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4</a:t>
            </a:r>
            <a:r>
              <a:rPr sz="2000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МО;</a:t>
            </a:r>
            <a:endParaRPr sz="2000">
              <a:latin typeface="Trebuchet MS"/>
              <a:cs typeface="Trebuchet MS"/>
            </a:endParaRPr>
          </a:p>
          <a:p>
            <a:pPr marL="220979" indent="-208915">
              <a:lnSpc>
                <a:spcPct val="100000"/>
              </a:lnSpc>
              <a:spcBef>
                <a:spcPts val="790"/>
              </a:spcBef>
              <a:buAutoNum type="arabicPlain"/>
              <a:tabLst>
                <a:tab pos="22161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б. – от 5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7</a:t>
            </a:r>
            <a:r>
              <a:rPr sz="20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МО;</a:t>
            </a:r>
            <a:endParaRPr sz="2000">
              <a:latin typeface="Trebuchet MS"/>
              <a:cs typeface="Trebuchet MS"/>
            </a:endParaRPr>
          </a:p>
          <a:p>
            <a:pPr marL="220979" indent="-208915">
              <a:lnSpc>
                <a:spcPct val="100000"/>
              </a:lnSpc>
              <a:spcBef>
                <a:spcPts val="805"/>
              </a:spcBef>
              <a:buAutoNum type="arabicPlain"/>
              <a:tabLst>
                <a:tab pos="22161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б. – от 8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9</a:t>
            </a:r>
            <a:r>
              <a:rPr sz="2000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МО;</a:t>
            </a:r>
            <a:endParaRPr sz="2000">
              <a:latin typeface="Trebuchet MS"/>
              <a:cs typeface="Trebuchet MS"/>
            </a:endParaRPr>
          </a:p>
          <a:p>
            <a:pPr marL="220979" indent="-208915">
              <a:lnSpc>
                <a:spcPct val="100000"/>
              </a:lnSpc>
              <a:spcBef>
                <a:spcPts val="810"/>
              </a:spcBef>
              <a:buAutoNum type="arabicPlain"/>
              <a:tabLst>
                <a:tab pos="221615" algn="l"/>
              </a:tabLst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б. – более 9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МО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633" y="391160"/>
            <a:ext cx="3783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6FC0"/>
                </a:solidFill>
              </a:rPr>
              <a:t>Оценка </a:t>
            </a:r>
            <a:r>
              <a:rPr spc="-5" dirty="0">
                <a:solidFill>
                  <a:srgbClr val="006FC0"/>
                </a:solidFill>
              </a:rPr>
              <a:t>по</a:t>
            </a:r>
            <a:r>
              <a:rPr spc="-10" dirty="0">
                <a:solidFill>
                  <a:srgbClr val="006FC0"/>
                </a:solidFill>
              </a:rPr>
              <a:t> критериям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294" y="1078739"/>
            <a:ext cx="4514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Регистрация на информационном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портале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«Управляем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Вместе»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7298" y="1990473"/>
            <a:ext cx="207454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В </a:t>
            </a:r>
            <a:r>
              <a:rPr sz="1200" spc="-5" dirty="0">
                <a:latin typeface="Trebuchet MS"/>
                <a:cs typeface="Trebuchet MS"/>
              </a:rPr>
              <a:t>адресной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строке</a:t>
            </a:r>
            <a:endParaRPr sz="1200" dirty="0">
              <a:latin typeface="Trebuchet MS"/>
              <a:cs typeface="Trebuchet MS"/>
            </a:endParaRPr>
          </a:p>
          <a:p>
            <a:pPr marL="12700" marR="246379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используемого интернет-  обозревателя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(браузера)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необходимо перейти на сайт  информационного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портала</a:t>
            </a:r>
            <a:endParaRPr sz="1200" dirty="0">
              <a:latin typeface="Trebuchet MS"/>
              <a:cs typeface="Trebuchet MS"/>
            </a:endParaRPr>
          </a:p>
          <a:p>
            <a:pPr marL="12700" marR="15367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«Управляем Вместе»  </a:t>
            </a:r>
            <a:r>
              <a:rPr sz="1200" dirty="0">
                <a:latin typeface="Trebuchet MS"/>
                <a:cs typeface="Trebuchet MS"/>
              </a:rPr>
              <a:t>(</a:t>
            </a:r>
            <a:r>
              <a:rPr sz="1200" spc="-5" dirty="0">
                <a:latin typeface="Trebuchet MS"/>
                <a:cs typeface="Trebuchet MS"/>
              </a:rPr>
              <a:t>ww</a:t>
            </a:r>
            <a:r>
              <a:rPr sz="1200" spc="-140" dirty="0">
                <a:latin typeface="Trebuchet MS"/>
                <a:cs typeface="Trebuchet MS"/>
              </a:rPr>
              <a:t>w</a:t>
            </a:r>
            <a:r>
              <a:rPr sz="1200" spc="-5" dirty="0">
                <a:latin typeface="Trebuchet MS"/>
                <a:cs typeface="Trebuchet MS"/>
              </a:rPr>
              <a:t>.</a:t>
            </a:r>
            <a:r>
              <a:rPr sz="1200" dirty="0">
                <a:latin typeface="Trebuchet MS"/>
                <a:cs typeface="Trebuchet MS"/>
              </a:rPr>
              <a:t>v</a:t>
            </a:r>
            <a:r>
              <a:rPr sz="1200" spc="-5" dirty="0">
                <a:latin typeface="Trebuchet MS"/>
                <a:cs typeface="Trebuchet MS"/>
              </a:rPr>
              <a:t>m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10" dirty="0">
                <a:latin typeface="Trebuchet MS"/>
                <a:cs typeface="Trebuchet MS"/>
              </a:rPr>
              <a:t>s</a:t>
            </a:r>
            <a:r>
              <a:rPr sz="1200" dirty="0">
                <a:latin typeface="Trebuchet MS"/>
                <a:cs typeface="Trebuchet MS"/>
              </a:rPr>
              <a:t>te</a:t>
            </a:r>
            <a:r>
              <a:rPr sz="1200" spc="-5" dirty="0">
                <a:latin typeface="Trebuchet MS"/>
                <a:cs typeface="Trebuchet MS"/>
              </a:rPr>
              <a:t>.</a:t>
            </a:r>
            <a:r>
              <a:rPr sz="1200" spc="5" dirty="0">
                <a:latin typeface="Trebuchet MS"/>
                <a:cs typeface="Trebuchet MS"/>
              </a:rPr>
              <a:t>p</a:t>
            </a:r>
            <a:r>
              <a:rPr sz="1200" spc="-10" dirty="0">
                <a:latin typeface="Trebuchet MS"/>
                <a:cs typeface="Trebuchet MS"/>
              </a:rPr>
              <a:t>e</a:t>
            </a:r>
            <a:r>
              <a:rPr sz="1200" spc="-15" dirty="0">
                <a:latin typeface="Trebuchet MS"/>
                <a:cs typeface="Trebuchet MS"/>
              </a:rPr>
              <a:t>r</a:t>
            </a:r>
            <a:r>
              <a:rPr sz="1200" spc="-5" dirty="0">
                <a:latin typeface="Trebuchet MS"/>
                <a:cs typeface="Trebuchet MS"/>
              </a:rPr>
              <a:t>mk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-5" dirty="0">
                <a:latin typeface="Trebuchet MS"/>
                <a:cs typeface="Trebuchet MS"/>
              </a:rPr>
              <a:t>a</a:t>
            </a:r>
            <a:r>
              <a:rPr sz="1200" dirty="0">
                <a:latin typeface="Trebuchet MS"/>
                <a:cs typeface="Trebuchet MS"/>
              </a:rPr>
              <a:t>i</a:t>
            </a:r>
            <a:r>
              <a:rPr sz="1200" spc="-10" dirty="0">
                <a:latin typeface="Trebuchet MS"/>
                <a:cs typeface="Trebuchet MS"/>
              </a:rPr>
              <a:t>.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-10" dirty="0">
                <a:latin typeface="Trebuchet MS"/>
                <a:cs typeface="Trebuchet MS"/>
              </a:rPr>
              <a:t>u</a:t>
            </a:r>
            <a:r>
              <a:rPr sz="1200" spc="-5" dirty="0">
                <a:latin typeface="Trebuchet MS"/>
                <a:cs typeface="Trebuchet MS"/>
              </a:rPr>
              <a:t>)</a:t>
            </a:r>
            <a:r>
              <a:rPr sz="1200" dirty="0">
                <a:latin typeface="Trebuchet MS"/>
                <a:cs typeface="Trebuchet MS"/>
              </a:rPr>
              <a:t>;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rebuchet MS"/>
              <a:cs typeface="Trebuchet MS"/>
            </a:endParaRPr>
          </a:p>
          <a:p>
            <a:pPr marL="12700" marR="35941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Для участия </a:t>
            </a:r>
            <a:r>
              <a:rPr sz="1200" dirty="0">
                <a:latin typeface="Trebuchet MS"/>
                <a:cs typeface="Trebuchet MS"/>
              </a:rPr>
              <a:t>в </a:t>
            </a:r>
            <a:r>
              <a:rPr sz="1200" spc="-5" dirty="0">
                <a:latin typeface="Trebuchet MS"/>
                <a:cs typeface="Trebuchet MS"/>
              </a:rPr>
              <a:t>Конкурсе  необходимо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Trebuchet MS"/>
                <a:cs typeface="Trebuchet MS"/>
              </a:rPr>
              <a:t>зарегистрироваться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на</a:t>
            </a:r>
            <a:endParaRPr sz="1200" dirty="0">
              <a:latin typeface="Trebuchet MS"/>
              <a:cs typeface="Trebuchet MS"/>
            </a:endParaRPr>
          </a:p>
          <a:p>
            <a:pPr marL="12700" marR="135255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информационном портале,  нажав клавишу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«Войти»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" y="2063497"/>
            <a:ext cx="6487795" cy="3880104"/>
            <a:chOff x="0" y="2063495"/>
            <a:chExt cx="6487795" cy="4246245"/>
          </a:xfrm>
        </p:grpSpPr>
        <p:sp>
          <p:nvSpPr>
            <p:cNvPr id="7" name="object 7"/>
            <p:cNvSpPr/>
            <p:nvPr/>
          </p:nvSpPr>
          <p:spPr>
            <a:xfrm>
              <a:off x="0" y="2063495"/>
              <a:ext cx="6487668" cy="4245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4534" y="2428493"/>
              <a:ext cx="544830" cy="708660"/>
            </a:xfrm>
            <a:custGeom>
              <a:avLst/>
              <a:gdLst/>
              <a:ahLst/>
              <a:cxnLst/>
              <a:rect l="l" t="t" r="r" b="b"/>
              <a:pathLst>
                <a:path w="544829" h="708660">
                  <a:moveTo>
                    <a:pt x="112140" y="0"/>
                  </a:moveTo>
                  <a:lnTo>
                    <a:pt x="0" y="329691"/>
                  </a:lnTo>
                  <a:lnTo>
                    <a:pt x="110489" y="275335"/>
                  </a:lnTo>
                  <a:lnTo>
                    <a:pt x="323723" y="708278"/>
                  </a:lnTo>
                  <a:lnTo>
                    <a:pt x="544576" y="599566"/>
                  </a:lnTo>
                  <a:lnTo>
                    <a:pt x="331342" y="166496"/>
                  </a:lnTo>
                  <a:lnTo>
                    <a:pt x="441832" y="112140"/>
                  </a:lnTo>
                  <a:lnTo>
                    <a:pt x="1121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4534" y="2428493"/>
              <a:ext cx="544830" cy="708660"/>
            </a:xfrm>
            <a:custGeom>
              <a:avLst/>
              <a:gdLst/>
              <a:ahLst/>
              <a:cxnLst/>
              <a:rect l="l" t="t" r="r" b="b"/>
              <a:pathLst>
                <a:path w="544829" h="708660">
                  <a:moveTo>
                    <a:pt x="323723" y="708278"/>
                  </a:moveTo>
                  <a:lnTo>
                    <a:pt x="110489" y="275335"/>
                  </a:lnTo>
                  <a:lnTo>
                    <a:pt x="0" y="329691"/>
                  </a:lnTo>
                  <a:lnTo>
                    <a:pt x="112140" y="0"/>
                  </a:lnTo>
                  <a:lnTo>
                    <a:pt x="441832" y="112140"/>
                  </a:lnTo>
                  <a:lnTo>
                    <a:pt x="331342" y="166496"/>
                  </a:lnTo>
                  <a:lnTo>
                    <a:pt x="544576" y="599566"/>
                  </a:lnTo>
                  <a:lnTo>
                    <a:pt x="323723" y="70827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449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522" y="2495804"/>
            <a:ext cx="22967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В </a:t>
            </a:r>
            <a:r>
              <a:rPr sz="1200" spc="-5" dirty="0">
                <a:latin typeface="Trebuchet MS"/>
                <a:cs typeface="Trebuchet MS"/>
              </a:rPr>
              <a:t>открывшемся меню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выбираем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вкладку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«Авторизация»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2574" y="1186435"/>
            <a:ext cx="4514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Регистрация на информационном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портале</a:t>
            </a:r>
            <a:endParaRPr sz="18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«Управляем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Вместе»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0248" y="1892807"/>
            <a:ext cx="4197350" cy="4378960"/>
            <a:chOff x="460248" y="1892807"/>
            <a:chExt cx="4197350" cy="4378960"/>
          </a:xfrm>
        </p:grpSpPr>
        <p:sp>
          <p:nvSpPr>
            <p:cNvPr id="7" name="object 7"/>
            <p:cNvSpPr/>
            <p:nvPr/>
          </p:nvSpPr>
          <p:spPr>
            <a:xfrm>
              <a:off x="460248" y="1892807"/>
              <a:ext cx="4197096" cy="3678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6538" y="5532881"/>
              <a:ext cx="492759" cy="728980"/>
            </a:xfrm>
            <a:custGeom>
              <a:avLst/>
              <a:gdLst/>
              <a:ahLst/>
              <a:cxnLst/>
              <a:rect l="l" t="t" r="r" b="b"/>
              <a:pathLst>
                <a:path w="492760" h="728979">
                  <a:moveTo>
                    <a:pt x="246125" y="0"/>
                  </a:moveTo>
                  <a:lnTo>
                    <a:pt x="0" y="246126"/>
                  </a:lnTo>
                  <a:lnTo>
                    <a:pt x="123062" y="246126"/>
                  </a:lnTo>
                  <a:lnTo>
                    <a:pt x="123062" y="728472"/>
                  </a:lnTo>
                  <a:lnTo>
                    <a:pt x="369188" y="728472"/>
                  </a:lnTo>
                  <a:lnTo>
                    <a:pt x="369188" y="246126"/>
                  </a:lnTo>
                  <a:lnTo>
                    <a:pt x="492251" y="246126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6538" y="5532881"/>
              <a:ext cx="492759" cy="728980"/>
            </a:xfrm>
            <a:custGeom>
              <a:avLst/>
              <a:gdLst/>
              <a:ahLst/>
              <a:cxnLst/>
              <a:rect l="l" t="t" r="r" b="b"/>
              <a:pathLst>
                <a:path w="492760" h="728979">
                  <a:moveTo>
                    <a:pt x="123062" y="728472"/>
                  </a:moveTo>
                  <a:lnTo>
                    <a:pt x="123062" y="246126"/>
                  </a:lnTo>
                  <a:lnTo>
                    <a:pt x="0" y="246126"/>
                  </a:lnTo>
                  <a:lnTo>
                    <a:pt x="246125" y="0"/>
                  </a:lnTo>
                  <a:lnTo>
                    <a:pt x="492251" y="246126"/>
                  </a:lnTo>
                  <a:lnTo>
                    <a:pt x="369188" y="246126"/>
                  </a:lnTo>
                  <a:lnTo>
                    <a:pt x="369188" y="728472"/>
                  </a:lnTo>
                  <a:lnTo>
                    <a:pt x="123062" y="72847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95520" y="3971926"/>
            <a:ext cx="318643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Trebuchet MS"/>
                <a:cs typeface="Trebuchet MS"/>
              </a:rPr>
              <a:t>* В </a:t>
            </a:r>
            <a:r>
              <a:rPr sz="1350" spc="-5" dirty="0">
                <a:latin typeface="Trebuchet MS"/>
                <a:cs typeface="Trebuchet MS"/>
              </a:rPr>
              <a:t>случае </a:t>
            </a:r>
            <a:r>
              <a:rPr sz="1350" dirty="0">
                <a:latin typeface="Trebuchet MS"/>
                <a:cs typeface="Trebuchet MS"/>
              </a:rPr>
              <a:t>не предоставления </a:t>
            </a:r>
            <a:r>
              <a:rPr sz="1350" spc="-5" dirty="0">
                <a:latin typeface="Trebuchet MS"/>
                <a:cs typeface="Trebuchet MS"/>
              </a:rPr>
              <a:t>данных</a:t>
            </a:r>
            <a:r>
              <a:rPr sz="1350" spc="-100" dirty="0">
                <a:latin typeface="Trebuchet MS"/>
                <a:cs typeface="Trebuchet MS"/>
              </a:rPr>
              <a:t> </a:t>
            </a:r>
            <a:r>
              <a:rPr sz="1350" dirty="0">
                <a:latin typeface="Trebuchet MS"/>
                <a:cs typeface="Trebuchet MS"/>
              </a:rPr>
              <a:t>к  Вашей персональной информации  </a:t>
            </a:r>
            <a:r>
              <a:rPr sz="1350" spc="-5" dirty="0">
                <a:latin typeface="Trebuchet MS"/>
                <a:cs typeface="Trebuchet MS"/>
              </a:rPr>
              <a:t>дальнейшая регистрация </a:t>
            </a:r>
            <a:r>
              <a:rPr sz="1350" dirty="0">
                <a:latin typeface="Trebuchet MS"/>
                <a:cs typeface="Trebuchet MS"/>
              </a:rPr>
              <a:t>на портале  </a:t>
            </a:r>
            <a:r>
              <a:rPr sz="1350" spc="-5" dirty="0">
                <a:latin typeface="Trebuchet MS"/>
                <a:cs typeface="Trebuchet MS"/>
              </a:rPr>
              <a:t>невозможна</a:t>
            </a:r>
            <a:endParaRPr sz="13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3790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1938" y="4506596"/>
            <a:ext cx="363410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В </a:t>
            </a:r>
            <a:r>
              <a:rPr sz="1200" spc="-5" dirty="0">
                <a:latin typeface="Trebuchet MS"/>
                <a:cs typeface="Trebuchet MS"/>
              </a:rPr>
              <a:t>открывшемся меню необходимо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ввести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регистрационные данные </a:t>
            </a:r>
            <a:r>
              <a:rPr sz="1200" dirty="0">
                <a:latin typeface="Trebuchet MS"/>
                <a:cs typeface="Trebuchet MS"/>
              </a:rPr>
              <a:t>в </a:t>
            </a:r>
            <a:r>
              <a:rPr sz="1200" spc="-5" dirty="0">
                <a:latin typeface="Trebuchet MS"/>
                <a:cs typeface="Trebuchet MS"/>
              </a:rPr>
              <a:t>соответствующие поля  информационного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портала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*После заполнения </a:t>
            </a:r>
            <a:r>
              <a:rPr sz="1200" dirty="0">
                <a:latin typeface="Trebuchet MS"/>
                <a:cs typeface="Trebuchet MS"/>
              </a:rPr>
              <a:t>всех </a:t>
            </a:r>
            <a:r>
              <a:rPr sz="1200" spc="-5" dirty="0">
                <a:latin typeface="Trebuchet MS"/>
                <a:cs typeface="Trebuchet MS"/>
              </a:rPr>
              <a:t>полей нажать</a:t>
            </a:r>
            <a:r>
              <a:rPr sz="1200" spc="4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поле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«ЗАРЕГИСТРИРОВАТЬСЯ»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7879" y="1118997"/>
            <a:ext cx="4514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Регистрация на информационном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портале</a:t>
            </a:r>
            <a:endParaRPr sz="18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«Управляем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Вместе»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250" y="1738883"/>
            <a:ext cx="3268979" cy="500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075176" y="1969007"/>
            <a:ext cx="3175000" cy="2519680"/>
            <a:chOff x="4075176" y="1969007"/>
            <a:chExt cx="3175000" cy="2519680"/>
          </a:xfrm>
        </p:grpSpPr>
        <p:sp>
          <p:nvSpPr>
            <p:cNvPr id="8" name="object 8"/>
            <p:cNvSpPr/>
            <p:nvPr/>
          </p:nvSpPr>
          <p:spPr>
            <a:xfrm>
              <a:off x="4075176" y="1969007"/>
              <a:ext cx="3174492" cy="2205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5400" y="4046347"/>
              <a:ext cx="382270" cy="433070"/>
            </a:xfrm>
            <a:custGeom>
              <a:avLst/>
              <a:gdLst/>
              <a:ahLst/>
              <a:cxnLst/>
              <a:rect l="l" t="t" r="r" b="b"/>
              <a:pathLst>
                <a:path w="382270" h="433070">
                  <a:moveTo>
                    <a:pt x="48387" y="0"/>
                  </a:moveTo>
                  <a:lnTo>
                    <a:pt x="0" y="251205"/>
                  </a:lnTo>
                  <a:lnTo>
                    <a:pt x="74929" y="200532"/>
                  </a:lnTo>
                  <a:lnTo>
                    <a:pt x="232028" y="432561"/>
                  </a:lnTo>
                  <a:lnTo>
                    <a:pt x="381762" y="331215"/>
                  </a:lnTo>
                  <a:lnTo>
                    <a:pt x="224662" y="99059"/>
                  </a:lnTo>
                  <a:lnTo>
                    <a:pt x="299592" y="48386"/>
                  </a:lnTo>
                  <a:lnTo>
                    <a:pt x="483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5400" y="4046347"/>
              <a:ext cx="382270" cy="433070"/>
            </a:xfrm>
            <a:custGeom>
              <a:avLst/>
              <a:gdLst/>
              <a:ahLst/>
              <a:cxnLst/>
              <a:rect l="l" t="t" r="r" b="b"/>
              <a:pathLst>
                <a:path w="382270" h="433070">
                  <a:moveTo>
                    <a:pt x="232028" y="432561"/>
                  </a:moveTo>
                  <a:lnTo>
                    <a:pt x="74929" y="200532"/>
                  </a:lnTo>
                  <a:lnTo>
                    <a:pt x="0" y="251205"/>
                  </a:lnTo>
                  <a:lnTo>
                    <a:pt x="48387" y="0"/>
                  </a:lnTo>
                  <a:lnTo>
                    <a:pt x="299592" y="48386"/>
                  </a:lnTo>
                  <a:lnTo>
                    <a:pt x="224662" y="99059"/>
                  </a:lnTo>
                  <a:lnTo>
                    <a:pt x="381762" y="331215"/>
                  </a:lnTo>
                  <a:lnTo>
                    <a:pt x="232028" y="432561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785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0664" y="4893056"/>
            <a:ext cx="4732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В </a:t>
            </a:r>
            <a:r>
              <a:rPr sz="1200" spc="-5" dirty="0">
                <a:latin typeface="Trebuchet MS"/>
                <a:cs typeface="Trebuchet MS"/>
              </a:rPr>
              <a:t>случае если </a:t>
            </a:r>
            <a:r>
              <a:rPr sz="1200" dirty="0">
                <a:latin typeface="Trebuchet MS"/>
                <a:cs typeface="Trebuchet MS"/>
              </a:rPr>
              <a:t>Вы </a:t>
            </a:r>
            <a:r>
              <a:rPr sz="1200" spc="-5" dirty="0">
                <a:latin typeface="Trebuchet MS"/>
                <a:cs typeface="Trebuchet MS"/>
              </a:rPr>
              <a:t>были зарегистрированы на портале «Управляем  Вместе» ранее, необходимо войти </a:t>
            </a:r>
            <a:r>
              <a:rPr sz="1200" dirty="0">
                <a:latin typeface="Trebuchet MS"/>
                <a:cs typeface="Trebuchet MS"/>
              </a:rPr>
              <a:t>под своим </a:t>
            </a:r>
            <a:r>
              <a:rPr sz="1200" spc="-5" dirty="0">
                <a:latin typeface="Trebuchet MS"/>
                <a:cs typeface="Trebuchet MS"/>
              </a:rPr>
              <a:t>логином </a:t>
            </a:r>
            <a:r>
              <a:rPr sz="1200" dirty="0">
                <a:latin typeface="Trebuchet MS"/>
                <a:cs typeface="Trebuchet MS"/>
              </a:rPr>
              <a:t>и</a:t>
            </a:r>
            <a:r>
              <a:rPr sz="1200" spc="9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паролем.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046" y="303275"/>
            <a:ext cx="731519" cy="42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1113" y="255271"/>
            <a:ext cx="4298315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marR="3297554" algn="ctr">
              <a:lnSpc>
                <a:spcPct val="100000"/>
              </a:lnSpc>
              <a:spcBef>
                <a:spcPts val="105"/>
              </a:spcBef>
            </a:pPr>
            <a:r>
              <a:rPr sz="1050" b="1" i="1" spc="60" dirty="0">
                <a:solidFill>
                  <a:srgbClr val="2D83C3"/>
                </a:solidFill>
                <a:latin typeface="Times New Roman"/>
                <a:cs typeface="Times New Roman"/>
              </a:rPr>
              <a:t>А</a:t>
            </a:r>
            <a:r>
              <a:rPr sz="1050" b="1" i="1" spc="10" dirty="0">
                <a:solidFill>
                  <a:srgbClr val="2D83C3"/>
                </a:solidFill>
                <a:latin typeface="Times New Roman"/>
                <a:cs typeface="Times New Roman"/>
              </a:rPr>
              <a:t>д</a:t>
            </a:r>
            <a:r>
              <a:rPr sz="1050" b="1" i="1" spc="5" dirty="0">
                <a:solidFill>
                  <a:srgbClr val="2D83C3"/>
                </a:solidFill>
                <a:latin typeface="Times New Roman"/>
                <a:cs typeface="Times New Roman"/>
              </a:rPr>
              <a:t>м</a:t>
            </a:r>
            <a:r>
              <a:rPr sz="1050" b="1" i="1" spc="10" dirty="0">
                <a:solidFill>
                  <a:srgbClr val="2D83C3"/>
                </a:solidFill>
                <a:latin typeface="Times New Roman"/>
                <a:cs typeface="Times New Roman"/>
              </a:rPr>
              <a:t>и</a:t>
            </a:r>
            <a:r>
              <a:rPr sz="1050" b="1" i="1" spc="15" dirty="0">
                <a:solidFill>
                  <a:srgbClr val="2D83C3"/>
                </a:solidFill>
                <a:latin typeface="Times New Roman"/>
                <a:cs typeface="Times New Roman"/>
              </a:rPr>
              <a:t>н</a:t>
            </a:r>
            <a:r>
              <a:rPr sz="1050" b="1" i="1" spc="10" dirty="0">
                <a:solidFill>
                  <a:srgbClr val="2D83C3"/>
                </a:solidFill>
                <a:latin typeface="Times New Roman"/>
                <a:cs typeface="Times New Roman"/>
              </a:rPr>
              <a:t>и</a:t>
            </a:r>
            <a:r>
              <a:rPr sz="1050" b="1" i="1" spc="-15" dirty="0">
                <a:solidFill>
                  <a:srgbClr val="2D83C3"/>
                </a:solidFill>
                <a:latin typeface="Times New Roman"/>
                <a:cs typeface="Times New Roman"/>
              </a:rPr>
              <a:t>с</a:t>
            </a:r>
            <a:r>
              <a:rPr sz="1050" b="1" i="1" spc="-60" dirty="0">
                <a:solidFill>
                  <a:srgbClr val="2D83C3"/>
                </a:solidFill>
                <a:latin typeface="Times New Roman"/>
                <a:cs typeface="Times New Roman"/>
              </a:rPr>
              <a:t>трац</a:t>
            </a:r>
            <a:r>
              <a:rPr sz="1050" b="1" i="1" spc="10" dirty="0">
                <a:solidFill>
                  <a:srgbClr val="2D83C3"/>
                </a:solidFill>
                <a:latin typeface="Times New Roman"/>
                <a:cs typeface="Times New Roman"/>
              </a:rPr>
              <a:t>и</a:t>
            </a:r>
            <a:r>
              <a:rPr sz="1050" b="1" i="1" spc="20" dirty="0">
                <a:solidFill>
                  <a:srgbClr val="2D83C3"/>
                </a:solidFill>
                <a:latin typeface="Times New Roman"/>
                <a:cs typeface="Times New Roman"/>
              </a:rPr>
              <a:t>я </a:t>
            </a:r>
            <a:r>
              <a:rPr sz="1050" b="1" i="1" spc="10" dirty="0">
                <a:solidFill>
                  <a:srgbClr val="2D83C3"/>
                </a:solidFill>
                <a:latin typeface="Times New Roman"/>
                <a:cs typeface="Times New Roman"/>
              </a:rPr>
              <a:t> </a:t>
            </a:r>
            <a:r>
              <a:rPr sz="1050" b="1" i="1" spc="-5" dirty="0">
                <a:solidFill>
                  <a:srgbClr val="2D83C3"/>
                </a:solidFill>
                <a:latin typeface="Times New Roman"/>
                <a:cs typeface="Times New Roman"/>
              </a:rPr>
              <a:t>губернатора</a:t>
            </a:r>
            <a:endParaRPr sz="1050">
              <a:latin typeface="Times New Roman"/>
              <a:cs typeface="Times New Roman"/>
            </a:endParaRPr>
          </a:p>
          <a:p>
            <a:pPr marR="3284220" algn="ctr">
              <a:lnSpc>
                <a:spcPct val="100000"/>
              </a:lnSpc>
            </a:pPr>
            <a:r>
              <a:rPr sz="1050" b="1" i="1" spc="20" dirty="0">
                <a:solidFill>
                  <a:srgbClr val="2D83C3"/>
                </a:solidFill>
                <a:latin typeface="Times New Roman"/>
                <a:cs typeface="Times New Roman"/>
              </a:rPr>
              <a:t>Пермского</a:t>
            </a:r>
            <a:r>
              <a:rPr sz="1050" b="1" i="1" spc="-65" dirty="0">
                <a:solidFill>
                  <a:srgbClr val="2D83C3"/>
                </a:solidFill>
                <a:latin typeface="Times New Roman"/>
                <a:cs typeface="Times New Roman"/>
              </a:rPr>
              <a:t> </a:t>
            </a:r>
            <a:r>
              <a:rPr sz="1050" b="1" i="1" spc="35" dirty="0">
                <a:solidFill>
                  <a:srgbClr val="2D83C3"/>
                </a:solidFill>
                <a:latin typeface="Times New Roman"/>
                <a:cs typeface="Times New Roman"/>
              </a:rPr>
              <a:t>края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525780" algn="ctr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Регистрация на </a:t>
            </a:r>
            <a:r>
              <a:rPr sz="1500" spc="-10" dirty="0">
                <a:latin typeface="Trebuchet MS"/>
                <a:cs typeface="Trebuchet MS"/>
              </a:rPr>
              <a:t>информационном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портале</a:t>
            </a:r>
            <a:endParaRPr sz="1500">
              <a:latin typeface="Trebuchet MS"/>
              <a:cs typeface="Trebuchet MS"/>
            </a:endParaRPr>
          </a:p>
          <a:p>
            <a:pPr marL="523240" algn="ctr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«Управляем</a:t>
            </a:r>
            <a:r>
              <a:rPr sz="1500" spc="1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Вместе»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0250" y="2005583"/>
            <a:ext cx="3575685" cy="2560320"/>
            <a:chOff x="460248" y="2005583"/>
            <a:chExt cx="3575685" cy="2560320"/>
          </a:xfrm>
        </p:grpSpPr>
        <p:sp>
          <p:nvSpPr>
            <p:cNvPr id="6" name="object 6"/>
            <p:cNvSpPr/>
            <p:nvPr/>
          </p:nvSpPr>
          <p:spPr>
            <a:xfrm>
              <a:off x="460248" y="2005583"/>
              <a:ext cx="3575304" cy="2560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320" y="3101339"/>
              <a:ext cx="469900" cy="351790"/>
            </a:xfrm>
            <a:custGeom>
              <a:avLst/>
              <a:gdLst/>
              <a:ahLst/>
              <a:cxnLst/>
              <a:rect l="l" t="t" r="r" b="b"/>
              <a:pathLst>
                <a:path w="469900" h="351789">
                  <a:moveTo>
                    <a:pt x="250812" y="0"/>
                  </a:moveTo>
                  <a:lnTo>
                    <a:pt x="272288" y="87884"/>
                  </a:lnTo>
                  <a:lnTo>
                    <a:pt x="0" y="154432"/>
                  </a:lnTo>
                  <a:lnTo>
                    <a:pt x="42951" y="330073"/>
                  </a:lnTo>
                  <a:lnTo>
                    <a:pt x="315239" y="263525"/>
                  </a:lnTo>
                  <a:lnTo>
                    <a:pt x="336715" y="351282"/>
                  </a:lnTo>
                  <a:lnTo>
                    <a:pt x="469430" y="132714"/>
                  </a:lnTo>
                  <a:lnTo>
                    <a:pt x="250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320" y="3101339"/>
              <a:ext cx="469900" cy="351790"/>
            </a:xfrm>
            <a:custGeom>
              <a:avLst/>
              <a:gdLst/>
              <a:ahLst/>
              <a:cxnLst/>
              <a:rect l="l" t="t" r="r" b="b"/>
              <a:pathLst>
                <a:path w="469900" h="351789">
                  <a:moveTo>
                    <a:pt x="0" y="154432"/>
                  </a:moveTo>
                  <a:lnTo>
                    <a:pt x="272288" y="87884"/>
                  </a:lnTo>
                  <a:lnTo>
                    <a:pt x="250812" y="0"/>
                  </a:lnTo>
                  <a:lnTo>
                    <a:pt x="469430" y="132714"/>
                  </a:lnTo>
                  <a:lnTo>
                    <a:pt x="336715" y="351282"/>
                  </a:lnTo>
                  <a:lnTo>
                    <a:pt x="315239" y="263525"/>
                  </a:lnTo>
                  <a:lnTo>
                    <a:pt x="42951" y="330073"/>
                  </a:lnTo>
                  <a:lnTo>
                    <a:pt x="0" y="15443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77284" y="1982723"/>
            <a:ext cx="3375660" cy="2560320"/>
            <a:chOff x="4177284" y="1982723"/>
            <a:chExt cx="3375660" cy="2560320"/>
          </a:xfrm>
        </p:grpSpPr>
        <p:sp>
          <p:nvSpPr>
            <p:cNvPr id="10" name="object 10"/>
            <p:cNvSpPr/>
            <p:nvPr/>
          </p:nvSpPr>
          <p:spPr>
            <a:xfrm>
              <a:off x="4226052" y="1982723"/>
              <a:ext cx="3326892" cy="2560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7284" y="3046475"/>
              <a:ext cx="164591" cy="1676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77284" y="3337559"/>
              <a:ext cx="170687" cy="1600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5772" y="3916933"/>
              <a:ext cx="202311" cy="2432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502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9683" y="3070098"/>
            <a:ext cx="18478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Для подачи электронной  заявки, после входа  (регистрации) </a:t>
            </a:r>
            <a:r>
              <a:rPr sz="1200" dirty="0">
                <a:latin typeface="Trebuchet MS"/>
                <a:cs typeface="Trebuchet MS"/>
              </a:rPr>
              <a:t>на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портале</a:t>
            </a:r>
            <a:endParaRPr sz="1200">
              <a:latin typeface="Trebuchet MS"/>
              <a:cs typeface="Trebuchet MS"/>
            </a:endParaRPr>
          </a:p>
          <a:p>
            <a:pPr marL="13335" marR="218440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«Управляем Вместе»,  необходимо перейти </a:t>
            </a:r>
            <a:r>
              <a:rPr sz="1200" dirty="0">
                <a:latin typeface="Trebuchet MS"/>
                <a:cs typeface="Trebuchet MS"/>
              </a:rPr>
              <a:t>в  </a:t>
            </a:r>
            <a:r>
              <a:rPr sz="1200" spc="-5" dirty="0">
                <a:latin typeface="Trebuchet MS"/>
                <a:cs typeface="Trebuchet MS"/>
              </a:rPr>
              <a:t>категорию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u="sng" spc="-29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rebuchet MS"/>
                <a:cs typeface="Trebuchet MS"/>
              </a:rPr>
              <a:t>«Узнавайте </a:t>
            </a:r>
            <a:r>
              <a:rPr sz="1200" u="sng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rebuchet MS"/>
                <a:cs typeface="Trebuchet MS"/>
              </a:rPr>
              <a:t>о</a:t>
            </a:r>
            <a:r>
              <a:rPr sz="1200" u="sng" spc="10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rebuchet MS"/>
                <a:cs typeface="Trebuchet MS"/>
              </a:rPr>
              <a:t>развитии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u="sng" spc="-29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solidFill>
                  <a:srgbClr val="2D936B"/>
                </a:solidFill>
                <a:uFill>
                  <a:solidFill>
                    <a:srgbClr val="2D936B"/>
                  </a:solidFill>
                </a:uFill>
                <a:latin typeface="Trebuchet MS"/>
                <a:cs typeface="Trebuchet MS"/>
              </a:rPr>
              <a:t>края»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" y="2421635"/>
            <a:ext cx="6021705" cy="3888104"/>
            <a:chOff x="0" y="2421635"/>
            <a:chExt cx="6021705" cy="3888104"/>
          </a:xfrm>
        </p:grpSpPr>
        <p:sp>
          <p:nvSpPr>
            <p:cNvPr id="4" name="object 4"/>
            <p:cNvSpPr/>
            <p:nvPr/>
          </p:nvSpPr>
          <p:spPr>
            <a:xfrm>
              <a:off x="0" y="2421635"/>
              <a:ext cx="6021323" cy="3887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6776" y="5275833"/>
              <a:ext cx="360680" cy="459105"/>
            </a:xfrm>
            <a:custGeom>
              <a:avLst/>
              <a:gdLst/>
              <a:ahLst/>
              <a:cxnLst/>
              <a:rect l="l" t="t" r="r" b="b"/>
              <a:pathLst>
                <a:path w="360680" h="459104">
                  <a:moveTo>
                    <a:pt x="194691" y="0"/>
                  </a:moveTo>
                  <a:lnTo>
                    <a:pt x="82931" y="257174"/>
                  </a:lnTo>
                  <a:lnTo>
                    <a:pt x="0" y="221106"/>
                  </a:lnTo>
                  <a:lnTo>
                    <a:pt x="93853" y="459041"/>
                  </a:lnTo>
                  <a:lnTo>
                    <a:pt x="331850" y="365188"/>
                  </a:lnTo>
                  <a:lnTo>
                    <a:pt x="248919" y="329171"/>
                  </a:lnTo>
                  <a:lnTo>
                    <a:pt x="360553" y="72008"/>
                  </a:lnTo>
                  <a:lnTo>
                    <a:pt x="1946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6776" y="5275833"/>
              <a:ext cx="360680" cy="459105"/>
            </a:xfrm>
            <a:custGeom>
              <a:avLst/>
              <a:gdLst/>
              <a:ahLst/>
              <a:cxnLst/>
              <a:rect l="l" t="t" r="r" b="b"/>
              <a:pathLst>
                <a:path w="360680" h="459104">
                  <a:moveTo>
                    <a:pt x="360553" y="72008"/>
                  </a:moveTo>
                  <a:lnTo>
                    <a:pt x="248919" y="329171"/>
                  </a:lnTo>
                  <a:lnTo>
                    <a:pt x="331850" y="365188"/>
                  </a:lnTo>
                  <a:lnTo>
                    <a:pt x="93853" y="459041"/>
                  </a:lnTo>
                  <a:lnTo>
                    <a:pt x="0" y="221106"/>
                  </a:lnTo>
                  <a:lnTo>
                    <a:pt x="82931" y="257174"/>
                  </a:lnTo>
                  <a:lnTo>
                    <a:pt x="194691" y="0"/>
                  </a:lnTo>
                  <a:lnTo>
                    <a:pt x="360553" y="7200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9700" y="2750819"/>
              <a:ext cx="453390" cy="12065"/>
            </a:xfrm>
            <a:custGeom>
              <a:avLst/>
              <a:gdLst/>
              <a:ahLst/>
              <a:cxnLst/>
              <a:rect l="l" t="t" r="r" b="b"/>
              <a:pathLst>
                <a:path w="453389" h="12064">
                  <a:moveTo>
                    <a:pt x="-28955" y="5969"/>
                  </a:moveTo>
                  <a:lnTo>
                    <a:pt x="481838" y="5969"/>
                  </a:lnTo>
                </a:path>
              </a:pathLst>
            </a:custGeom>
            <a:ln w="698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95398" y="1172337"/>
            <a:ext cx="45148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Регистрация личного кабинета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НКО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на </a:t>
            </a:r>
            <a:r>
              <a:rPr sz="1500" spc="-10" dirty="0"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latin typeface="Trebuchet MS"/>
                <a:cs typeface="Trebuchet MS"/>
              </a:rPr>
              <a:t>портале «Управляем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Вместе»</a:t>
            </a:r>
            <a:endParaRPr sz="15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7491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9847" y="3807333"/>
            <a:ext cx="16783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категории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объектов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выбираем показать</a:t>
            </a:r>
            <a:r>
              <a:rPr sz="1200" spc="-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все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C3B43"/>
                </a:solidFill>
                <a:latin typeface="Trebuchet MS"/>
                <a:cs typeface="Trebuchet MS"/>
              </a:rPr>
              <a:t>«17</a:t>
            </a:r>
            <a:r>
              <a:rPr sz="1200" spc="-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категорий»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" y="1431037"/>
            <a:ext cx="6428105" cy="5427345"/>
            <a:chOff x="0" y="1431035"/>
            <a:chExt cx="6428105" cy="5427345"/>
          </a:xfrm>
        </p:grpSpPr>
        <p:sp>
          <p:nvSpPr>
            <p:cNvPr id="5" name="object 5"/>
            <p:cNvSpPr/>
            <p:nvPr/>
          </p:nvSpPr>
          <p:spPr>
            <a:xfrm>
              <a:off x="0" y="1431035"/>
              <a:ext cx="6173723" cy="54269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9060" y="6016015"/>
              <a:ext cx="469900" cy="351790"/>
            </a:xfrm>
            <a:custGeom>
              <a:avLst/>
              <a:gdLst/>
              <a:ahLst/>
              <a:cxnLst/>
              <a:rect l="l" t="t" r="r" b="b"/>
              <a:pathLst>
                <a:path w="469900" h="351789">
                  <a:moveTo>
                    <a:pt x="132587" y="0"/>
                  </a:moveTo>
                  <a:lnTo>
                    <a:pt x="0" y="218706"/>
                  </a:lnTo>
                  <a:lnTo>
                    <a:pt x="218693" y="351294"/>
                  </a:lnTo>
                  <a:lnTo>
                    <a:pt x="197103" y="263474"/>
                  </a:lnTo>
                  <a:lnTo>
                    <a:pt x="469391" y="196735"/>
                  </a:lnTo>
                  <a:lnTo>
                    <a:pt x="426338" y="21081"/>
                  </a:lnTo>
                  <a:lnTo>
                    <a:pt x="154050" y="87820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9060" y="6016015"/>
              <a:ext cx="469900" cy="351790"/>
            </a:xfrm>
            <a:custGeom>
              <a:avLst/>
              <a:gdLst/>
              <a:ahLst/>
              <a:cxnLst/>
              <a:rect l="l" t="t" r="r" b="b"/>
              <a:pathLst>
                <a:path w="469900" h="351789">
                  <a:moveTo>
                    <a:pt x="469391" y="196735"/>
                  </a:moveTo>
                  <a:lnTo>
                    <a:pt x="197103" y="263474"/>
                  </a:lnTo>
                  <a:lnTo>
                    <a:pt x="218693" y="351294"/>
                  </a:lnTo>
                  <a:lnTo>
                    <a:pt x="0" y="218706"/>
                  </a:lnTo>
                  <a:lnTo>
                    <a:pt x="132587" y="0"/>
                  </a:lnTo>
                  <a:lnTo>
                    <a:pt x="154050" y="87820"/>
                  </a:lnTo>
                  <a:lnTo>
                    <a:pt x="426338" y="21081"/>
                  </a:lnTo>
                  <a:lnTo>
                    <a:pt x="469391" y="19673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23697" y="457200"/>
            <a:ext cx="4825365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313055" algn="ctr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Регистрация личного кабинета</a:t>
            </a:r>
            <a:r>
              <a:rPr sz="1500" spc="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НКО</a:t>
            </a:r>
            <a:endParaRPr sz="1500" dirty="0">
              <a:latin typeface="Trebuchet MS"/>
              <a:cs typeface="Trebuchet MS"/>
            </a:endParaRPr>
          </a:p>
          <a:p>
            <a:pPr marL="309880"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2754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9414" y="3795725"/>
            <a:ext cx="18072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Выбираем</a:t>
            </a:r>
            <a:r>
              <a:rPr sz="1200" spc="-1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категорию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«Проекты социальных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и 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гражданских</a:t>
            </a:r>
            <a:r>
              <a:rPr sz="1200" spc="-4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инициатив»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82852"/>
            <a:ext cx="6156960" cy="5375275"/>
            <a:chOff x="0" y="1482851"/>
            <a:chExt cx="6156960" cy="5375275"/>
          </a:xfrm>
        </p:grpSpPr>
        <p:sp>
          <p:nvSpPr>
            <p:cNvPr id="5" name="object 5"/>
            <p:cNvSpPr/>
            <p:nvPr/>
          </p:nvSpPr>
          <p:spPr>
            <a:xfrm>
              <a:off x="0" y="1482851"/>
              <a:ext cx="5899403" cy="53751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0108" y="5781306"/>
              <a:ext cx="457200" cy="363855"/>
            </a:xfrm>
            <a:custGeom>
              <a:avLst/>
              <a:gdLst/>
              <a:ahLst/>
              <a:cxnLst/>
              <a:rect l="l" t="t" r="r" b="b"/>
              <a:pathLst>
                <a:path w="457200" h="363854">
                  <a:moveTo>
                    <a:pt x="239649" y="0"/>
                  </a:moveTo>
                  <a:lnTo>
                    <a:pt x="0" y="89179"/>
                  </a:lnTo>
                  <a:lnTo>
                    <a:pt x="89153" y="328879"/>
                  </a:lnTo>
                  <a:lnTo>
                    <a:pt x="126745" y="246659"/>
                  </a:lnTo>
                  <a:lnTo>
                    <a:pt x="381634" y="363321"/>
                  </a:lnTo>
                  <a:lnTo>
                    <a:pt x="456945" y="198881"/>
                  </a:lnTo>
                  <a:lnTo>
                    <a:pt x="202056" y="82219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90108" y="5781306"/>
              <a:ext cx="457200" cy="363855"/>
            </a:xfrm>
            <a:custGeom>
              <a:avLst/>
              <a:gdLst/>
              <a:ahLst/>
              <a:cxnLst/>
              <a:rect l="l" t="t" r="r" b="b"/>
              <a:pathLst>
                <a:path w="457200" h="363854">
                  <a:moveTo>
                    <a:pt x="381634" y="363321"/>
                  </a:moveTo>
                  <a:lnTo>
                    <a:pt x="126745" y="246659"/>
                  </a:lnTo>
                  <a:lnTo>
                    <a:pt x="89153" y="328879"/>
                  </a:lnTo>
                  <a:lnTo>
                    <a:pt x="0" y="89179"/>
                  </a:lnTo>
                  <a:lnTo>
                    <a:pt x="239649" y="0"/>
                  </a:lnTo>
                  <a:lnTo>
                    <a:pt x="202056" y="82219"/>
                  </a:lnTo>
                  <a:lnTo>
                    <a:pt x="456945" y="198881"/>
                  </a:lnTo>
                  <a:lnTo>
                    <a:pt x="381634" y="363321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2726" y="598906"/>
            <a:ext cx="4933950" cy="682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20370"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Регистрация личного кабинета</a:t>
            </a:r>
            <a:r>
              <a:rPr sz="1500" spc="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НКО</a:t>
            </a:r>
            <a:endParaRPr sz="1500" dirty="0">
              <a:latin typeface="Trebuchet MS"/>
              <a:cs typeface="Trebuchet MS"/>
            </a:endParaRPr>
          </a:p>
          <a:p>
            <a:pPr marL="418465"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информационном портале «Управляем</a:t>
            </a:r>
            <a:r>
              <a:rPr sz="1500" spc="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8662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7700" cy="5690870"/>
          </a:xfrm>
          <a:custGeom>
            <a:avLst/>
            <a:gdLst/>
            <a:ahLst/>
            <a:cxnLst/>
            <a:rect l="l" t="t" r="r" b="b"/>
            <a:pathLst>
              <a:path w="647700" h="5690870">
                <a:moveTo>
                  <a:pt x="647700" y="0"/>
                </a:moveTo>
                <a:lnTo>
                  <a:pt x="67670" y="0"/>
                </a:lnTo>
                <a:lnTo>
                  <a:pt x="0" y="889"/>
                </a:lnTo>
                <a:lnTo>
                  <a:pt x="0" y="5690616"/>
                </a:lnTo>
                <a:lnTo>
                  <a:pt x="647700" y="9271"/>
                </a:lnTo>
                <a:lnTo>
                  <a:pt x="64770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8688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8696" y="3681984"/>
            <a:ext cx="3573145" cy="3176905"/>
          </a:xfrm>
          <a:custGeom>
            <a:avLst/>
            <a:gdLst/>
            <a:ahLst/>
            <a:cxnLst/>
            <a:rect l="l" t="t" r="r" b="b"/>
            <a:pathLst>
              <a:path w="3573145" h="3176904">
                <a:moveTo>
                  <a:pt x="357263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5432" y="0"/>
            <a:ext cx="2255520" cy="6858000"/>
          </a:xfrm>
          <a:custGeom>
            <a:avLst/>
            <a:gdLst/>
            <a:ahLst/>
            <a:cxnLst/>
            <a:rect l="l" t="t" r="r" b="b"/>
            <a:pathLst>
              <a:path w="2255520" h="6858000">
                <a:moveTo>
                  <a:pt x="2255519" y="0"/>
                </a:moveTo>
                <a:lnTo>
                  <a:pt x="1532116" y="0"/>
                </a:lnTo>
                <a:lnTo>
                  <a:pt x="0" y="6857996"/>
                </a:lnTo>
                <a:lnTo>
                  <a:pt x="2255519" y="6857996"/>
                </a:lnTo>
                <a:lnTo>
                  <a:pt x="2255519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3631" y="0"/>
            <a:ext cx="1940560" cy="6858000"/>
          </a:xfrm>
          <a:custGeom>
            <a:avLst/>
            <a:gdLst/>
            <a:ahLst/>
            <a:cxnLst/>
            <a:rect l="l" t="t" r="r" b="b"/>
            <a:pathLst>
              <a:path w="1940559" h="6858000">
                <a:moveTo>
                  <a:pt x="1940367" y="0"/>
                </a:moveTo>
                <a:lnTo>
                  <a:pt x="0" y="0"/>
                </a:lnTo>
                <a:lnTo>
                  <a:pt x="905952" y="6857996"/>
                </a:lnTo>
                <a:lnTo>
                  <a:pt x="1940367" y="6857996"/>
                </a:lnTo>
                <a:lnTo>
                  <a:pt x="194036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9504" y="3048000"/>
            <a:ext cx="2444750" cy="3810000"/>
          </a:xfrm>
          <a:custGeom>
            <a:avLst/>
            <a:gdLst/>
            <a:ahLst/>
            <a:cxnLst/>
            <a:rect l="l" t="t" r="r" b="b"/>
            <a:pathLst>
              <a:path w="2444750" h="3810000">
                <a:moveTo>
                  <a:pt x="2444496" y="0"/>
                </a:moveTo>
                <a:lnTo>
                  <a:pt x="0" y="3809999"/>
                </a:lnTo>
                <a:lnTo>
                  <a:pt x="2444496" y="3809999"/>
                </a:lnTo>
                <a:lnTo>
                  <a:pt x="2444496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3722" y="0"/>
            <a:ext cx="2137410" cy="6858000"/>
          </a:xfrm>
          <a:custGeom>
            <a:avLst/>
            <a:gdLst/>
            <a:ahLst/>
            <a:cxnLst/>
            <a:rect l="l" t="t" r="r" b="b"/>
            <a:pathLst>
              <a:path w="2137409" h="6858000">
                <a:moveTo>
                  <a:pt x="2137229" y="0"/>
                </a:moveTo>
                <a:lnTo>
                  <a:pt x="0" y="0"/>
                </a:lnTo>
                <a:lnTo>
                  <a:pt x="1849701" y="6857996"/>
                </a:lnTo>
                <a:lnTo>
                  <a:pt x="2137229" y="6857996"/>
                </a:lnTo>
                <a:lnTo>
                  <a:pt x="213722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74735" y="0"/>
            <a:ext cx="966469" cy="6858000"/>
          </a:xfrm>
          <a:custGeom>
            <a:avLst/>
            <a:gdLst/>
            <a:ahLst/>
            <a:cxnLst/>
            <a:rect l="l" t="t" r="r" b="b"/>
            <a:pathLst>
              <a:path w="966470" h="6858000">
                <a:moveTo>
                  <a:pt x="966215" y="0"/>
                </a:moveTo>
                <a:lnTo>
                  <a:pt x="762760" y="0"/>
                </a:lnTo>
                <a:lnTo>
                  <a:pt x="0" y="6857996"/>
                </a:lnTo>
                <a:lnTo>
                  <a:pt x="966215" y="6857996"/>
                </a:lnTo>
                <a:lnTo>
                  <a:pt x="966215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04799" y="0"/>
            <a:ext cx="936625" cy="6858000"/>
          </a:xfrm>
          <a:custGeom>
            <a:avLst/>
            <a:gdLst/>
            <a:ahLst/>
            <a:cxnLst/>
            <a:rect l="l" t="t" r="r" b="b"/>
            <a:pathLst>
              <a:path w="936625" h="6858000">
                <a:moveTo>
                  <a:pt x="936152" y="0"/>
                </a:moveTo>
                <a:lnTo>
                  <a:pt x="0" y="0"/>
                </a:lnTo>
                <a:lnTo>
                  <a:pt x="830868" y="6857996"/>
                </a:lnTo>
                <a:lnTo>
                  <a:pt x="936152" y="6857996"/>
                </a:lnTo>
                <a:lnTo>
                  <a:pt x="936152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8495" y="3590544"/>
            <a:ext cx="1362710" cy="3267710"/>
          </a:xfrm>
          <a:custGeom>
            <a:avLst/>
            <a:gdLst/>
            <a:ahLst/>
            <a:cxnLst/>
            <a:rect l="l" t="t" r="r" b="b"/>
            <a:pathLst>
              <a:path w="1362709" h="3267709">
                <a:moveTo>
                  <a:pt x="1362455" y="0"/>
                </a:moveTo>
                <a:lnTo>
                  <a:pt x="0" y="3267455"/>
                </a:lnTo>
                <a:lnTo>
                  <a:pt x="1362455" y="3267455"/>
                </a:lnTo>
                <a:lnTo>
                  <a:pt x="136245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370" y="1467103"/>
            <a:ext cx="66852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6162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Государственная 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программа «Общество 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и 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власть»  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(Постановление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Правительства 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Пермского края </a:t>
            </a:r>
            <a:r>
              <a:rPr sz="2000" spc="5" dirty="0">
                <a:solidFill>
                  <a:srgbClr val="2C3B43"/>
                </a:solidFill>
                <a:latin typeface="Trebuchet MS"/>
                <a:cs typeface="Trebuchet MS"/>
              </a:rPr>
              <a:t>от 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03.10.2013 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г.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№</a:t>
            </a:r>
            <a:r>
              <a:rPr sz="2000" spc="-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1326-п)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370" y="2381504"/>
            <a:ext cx="3061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5420" algn="l"/>
                <a:tab pos="1407160" algn="l"/>
              </a:tabLst>
            </a:pP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Пор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яд</a:t>
            </a:r>
            <a:r>
              <a:rPr sz="2000" b="1" spc="-20" dirty="0">
                <a:solidFill>
                  <a:srgbClr val="2C3B43"/>
                </a:solidFill>
                <a:latin typeface="Trebuchet MS"/>
                <a:cs typeface="Trebuchet MS"/>
              </a:rPr>
              <a:t>о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к	</a:t>
            </a:r>
            <a:r>
              <a:rPr sz="2000" b="1" spc="-15" dirty="0">
                <a:solidFill>
                  <a:srgbClr val="2C3B43"/>
                </a:solidFill>
                <a:latin typeface="Trebuchet MS"/>
                <a:cs typeface="Trebuchet MS"/>
              </a:rPr>
              <a:t>о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п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р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е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деления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582" y="2686557"/>
            <a:ext cx="33070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5590" algn="l"/>
                <a:tab pos="2188845" algn="l"/>
              </a:tabLst>
            </a:pP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с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у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б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с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д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й	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з	</a:t>
            </a:r>
            <a:r>
              <a:rPr sz="2000" b="1" spc="-20" dirty="0">
                <a:solidFill>
                  <a:srgbClr val="2C3B43"/>
                </a:solidFill>
                <a:latin typeface="Trebuchet MS"/>
                <a:cs typeface="Trebuchet MS"/>
              </a:rPr>
              <a:t>б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юджета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84523" y="2381504"/>
            <a:ext cx="347535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3570" marR="5080" indent="-611505">
              <a:lnSpc>
                <a:spcPct val="100000"/>
              </a:lnSpc>
              <a:spcBef>
                <a:spcPts val="105"/>
              </a:spcBef>
              <a:tabLst>
                <a:tab pos="1111250" algn="l"/>
                <a:tab pos="1322705" algn="l"/>
                <a:tab pos="1437005" algn="l"/>
              </a:tabLst>
            </a:pP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о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б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ъ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е</a:t>
            </a:r>
            <a:r>
              <a:rPr sz="2000" b="1" spc="-15" dirty="0">
                <a:solidFill>
                  <a:srgbClr val="2C3B43"/>
                </a:solidFill>
                <a:latin typeface="Trebuchet MS"/>
                <a:cs typeface="Trebuchet MS"/>
              </a:rPr>
              <a:t>м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а	и		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п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р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е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дост</a:t>
            </a:r>
            <a:r>
              <a:rPr sz="2000" b="1" spc="-15" dirty="0">
                <a:solidFill>
                  <a:srgbClr val="2C3B43"/>
                </a:solidFill>
                <a:latin typeface="Trebuchet MS"/>
                <a:cs typeface="Trebuchet MS"/>
              </a:rPr>
              <a:t>а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в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л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е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ния  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П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К		</a:t>
            </a:r>
            <a:r>
              <a:rPr sz="2000" b="1" spc="-15" dirty="0">
                <a:solidFill>
                  <a:srgbClr val="2C3B43"/>
                </a:solidFill>
                <a:latin typeface="Trebuchet MS"/>
                <a:cs typeface="Trebuchet MS"/>
              </a:rPr>
              <a:t>н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екомме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р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ч</a:t>
            </a:r>
            <a:r>
              <a:rPr sz="2000" b="1" spc="5" dirty="0">
                <a:solidFill>
                  <a:srgbClr val="2C3B43"/>
                </a:solidFill>
                <a:latin typeface="Trebuchet MS"/>
                <a:cs typeface="Trebuchet MS"/>
              </a:rPr>
              <a:t>е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ск</a:t>
            </a:r>
            <a:r>
              <a:rPr sz="2000" b="1" spc="-25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м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582" y="2991357"/>
            <a:ext cx="4626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0895" algn="l"/>
                <a:tab pos="2599055" algn="l"/>
                <a:tab pos="3201035" algn="l"/>
              </a:tabLst>
            </a:pP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орган</a:t>
            </a:r>
            <a:r>
              <a:rPr sz="2000" b="1" spc="-2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з</a:t>
            </a:r>
            <a:r>
              <a:rPr sz="2000" b="1" spc="-10" dirty="0">
                <a:solidFill>
                  <a:srgbClr val="2C3B43"/>
                </a:solidFill>
                <a:latin typeface="Trebuchet MS"/>
                <a:cs typeface="Trebuchet MS"/>
              </a:rPr>
              <a:t>а</a:t>
            </a:r>
            <a:r>
              <a:rPr sz="2000" b="1" spc="-5" dirty="0">
                <a:solidFill>
                  <a:srgbClr val="2C3B43"/>
                </a:solidFill>
                <a:latin typeface="Trebuchet MS"/>
                <a:cs typeface="Trebuchet MS"/>
              </a:rPr>
              <a:t>ция</a:t>
            </a:r>
            <a:r>
              <a:rPr sz="2000" b="1" dirty="0">
                <a:solidFill>
                  <a:srgbClr val="2C3B43"/>
                </a:solidFill>
                <a:latin typeface="Trebuchet MS"/>
                <a:cs typeface="Trebuchet MS"/>
              </a:rPr>
              <a:t>м	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…	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н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а	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реал</a:t>
            </a:r>
            <a:r>
              <a:rPr sz="2000" spc="-1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з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а</a:t>
            </a:r>
            <a:r>
              <a:rPr sz="2000" spc="-15" dirty="0">
                <a:solidFill>
                  <a:srgbClr val="2C3B43"/>
                </a:solidFill>
                <a:latin typeface="Trebuchet MS"/>
                <a:cs typeface="Trebuchet MS"/>
              </a:rPr>
              <a:t>ц</a:t>
            </a:r>
            <a:r>
              <a:rPr sz="2000" spc="-2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ю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9109" y="2991357"/>
            <a:ext cx="157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мероприятий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20164" y="480821"/>
            <a:ext cx="5587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Нормативная </a:t>
            </a:r>
            <a:r>
              <a:rPr sz="3200" dirty="0"/>
              <a:t>база</a:t>
            </a:r>
            <a:r>
              <a:rPr sz="3200" spc="-45" dirty="0"/>
              <a:t> </a:t>
            </a:r>
            <a:r>
              <a:rPr sz="3200" spc="-5" dirty="0"/>
              <a:t>Конкурса</a:t>
            </a:r>
            <a:endParaRPr sz="3200"/>
          </a:p>
        </p:txBody>
      </p:sp>
      <p:sp>
        <p:nvSpPr>
          <p:cNvPr id="19" name="object 19"/>
          <p:cNvSpPr txBox="1"/>
          <p:nvPr/>
        </p:nvSpPr>
        <p:spPr>
          <a:xfrm>
            <a:off x="646582" y="3296157"/>
            <a:ext cx="651319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отдельных подпрограмм государственной программы 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ПК «Общество и 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власть»</a:t>
            </a:r>
            <a:r>
              <a:rPr sz="2000" spc="59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(Постановление  Правительства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Пермского </a:t>
            </a:r>
            <a:r>
              <a:rPr sz="2000" spc="-5" dirty="0">
                <a:solidFill>
                  <a:srgbClr val="2C3B43"/>
                </a:solidFill>
                <a:latin typeface="Trebuchet MS"/>
                <a:cs typeface="Trebuchet MS"/>
              </a:rPr>
              <a:t>края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от 28.12.2017</a:t>
            </a:r>
            <a:r>
              <a:rPr sz="2000" spc="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C3B43"/>
                </a:solidFill>
                <a:latin typeface="Trebuchet MS"/>
                <a:cs typeface="Trebuchet MS"/>
              </a:rPr>
              <a:t>N1099-п</a:t>
            </a:r>
            <a:r>
              <a:rPr sz="2000" dirty="0" smtClean="0">
                <a:solidFill>
                  <a:srgbClr val="2C3B43"/>
                </a:solidFill>
                <a:latin typeface="Trebuchet MS"/>
                <a:cs typeface="Trebuchet MS"/>
              </a:rPr>
              <a:t>)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5341" y="2678939"/>
            <a:ext cx="19850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9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Для подачи электронной  заявки на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 Конкурс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необходимо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зарегистрировать личный  кабинет НКО, нажав  соответствующую клавишу.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5343" y="4873880"/>
            <a:ext cx="19856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* В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случае наличия личного  кабинета войти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под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своим  логином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r>
              <a:rPr sz="1200" spc="1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паролем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" y="1845564"/>
            <a:ext cx="6083935" cy="4319271"/>
            <a:chOff x="0" y="1845564"/>
            <a:chExt cx="6083935" cy="4319270"/>
          </a:xfrm>
        </p:grpSpPr>
        <p:sp>
          <p:nvSpPr>
            <p:cNvPr id="6" name="object 6"/>
            <p:cNvSpPr/>
            <p:nvPr/>
          </p:nvSpPr>
          <p:spPr>
            <a:xfrm>
              <a:off x="0" y="1845564"/>
              <a:ext cx="6083807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0269" y="2223389"/>
              <a:ext cx="362585" cy="347980"/>
            </a:xfrm>
            <a:custGeom>
              <a:avLst/>
              <a:gdLst/>
              <a:ahLst/>
              <a:cxnLst/>
              <a:rect l="l" t="t" r="r" b="b"/>
              <a:pathLst>
                <a:path w="362585" h="347980">
                  <a:moveTo>
                    <a:pt x="99186" y="0"/>
                  </a:moveTo>
                  <a:lnTo>
                    <a:pt x="0" y="109855"/>
                  </a:lnTo>
                  <a:lnTo>
                    <a:pt x="202691" y="292862"/>
                  </a:lnTo>
                  <a:lnTo>
                    <a:pt x="153034" y="347725"/>
                  </a:lnTo>
                  <a:lnTo>
                    <a:pt x="362203" y="337058"/>
                  </a:lnTo>
                  <a:lnTo>
                    <a:pt x="351535" y="128015"/>
                  </a:lnTo>
                  <a:lnTo>
                    <a:pt x="301878" y="182880"/>
                  </a:lnTo>
                  <a:lnTo>
                    <a:pt x="991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30269" y="2223389"/>
              <a:ext cx="362585" cy="347980"/>
            </a:xfrm>
            <a:custGeom>
              <a:avLst/>
              <a:gdLst/>
              <a:ahLst/>
              <a:cxnLst/>
              <a:rect l="l" t="t" r="r" b="b"/>
              <a:pathLst>
                <a:path w="362585" h="347980">
                  <a:moveTo>
                    <a:pt x="99186" y="0"/>
                  </a:moveTo>
                  <a:lnTo>
                    <a:pt x="301878" y="182880"/>
                  </a:lnTo>
                  <a:lnTo>
                    <a:pt x="351535" y="128015"/>
                  </a:lnTo>
                  <a:lnTo>
                    <a:pt x="362203" y="337058"/>
                  </a:lnTo>
                  <a:lnTo>
                    <a:pt x="153034" y="347725"/>
                  </a:lnTo>
                  <a:lnTo>
                    <a:pt x="202691" y="292862"/>
                  </a:lnTo>
                  <a:lnTo>
                    <a:pt x="0" y="109855"/>
                  </a:lnTo>
                  <a:lnTo>
                    <a:pt x="99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83816" y="217423"/>
            <a:ext cx="4577080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61594"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Регистрация личного кабинета</a:t>
            </a:r>
            <a:r>
              <a:rPr sz="1500" spc="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НКО</a:t>
            </a:r>
            <a:endParaRPr sz="1500" dirty="0">
              <a:latin typeface="Trebuchet MS"/>
              <a:cs typeface="Trebuchet MS"/>
            </a:endParaRPr>
          </a:p>
          <a:p>
            <a:pPr marL="62230"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460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4571" y="2717039"/>
            <a:ext cx="33547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После необходимо ввести соответствующие  данные организации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и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загрузить необходимые  приложения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4573" y="4180459"/>
            <a:ext cx="32226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86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*После отправки заявки на регистрацию  личного кабинета НКО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у</a:t>
            </a:r>
            <a:r>
              <a:rPr sz="1200" spc="5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специалистов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Администрации губернатора Пермского края  есть</a:t>
            </a:r>
            <a:r>
              <a:rPr sz="120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3 </a:t>
            </a:r>
            <a:r>
              <a:rPr sz="120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дня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на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обработку Вашей</a:t>
            </a:r>
            <a:r>
              <a:rPr sz="1200" spc="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заявки.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4573" y="5460899"/>
            <a:ext cx="33788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Trebuchet MS"/>
                <a:cs typeface="Trebuchet MS"/>
              </a:rPr>
              <a:t>*Отправив заявку на регистрацию</a:t>
            </a:r>
            <a:r>
              <a:rPr sz="120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rebuchet MS"/>
                <a:cs typeface="Trebuchet MS"/>
              </a:rPr>
              <a:t>личного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Trebuchet MS"/>
                <a:cs typeface="Trebuchet MS"/>
              </a:rPr>
              <a:t>кабинета НКО,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вы </a:t>
            </a:r>
            <a:r>
              <a:rPr sz="1200" spc="-5" dirty="0">
                <a:solidFill>
                  <a:srgbClr val="FF0000"/>
                </a:solidFill>
                <a:latin typeface="Trebuchet MS"/>
                <a:cs typeface="Trebuchet MS"/>
              </a:rPr>
              <a:t>не подали заявку на участие 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в </a:t>
            </a:r>
            <a:r>
              <a:rPr sz="1200" spc="-5" dirty="0">
                <a:solidFill>
                  <a:srgbClr val="FF0000"/>
                </a:solidFill>
                <a:latin typeface="Trebuchet MS"/>
                <a:cs typeface="Trebuchet MS"/>
              </a:rPr>
              <a:t>краевом конкурсе социальных</a:t>
            </a:r>
            <a:r>
              <a:rPr sz="1200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rebuchet MS"/>
                <a:cs typeface="Trebuchet MS"/>
              </a:rPr>
              <a:t>проектов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3923" y="1255776"/>
            <a:ext cx="4250690" cy="5602605"/>
            <a:chOff x="153923" y="1255775"/>
            <a:chExt cx="4250690" cy="5602605"/>
          </a:xfrm>
        </p:grpSpPr>
        <p:sp>
          <p:nvSpPr>
            <p:cNvPr id="6" name="object 6"/>
            <p:cNvSpPr/>
            <p:nvPr/>
          </p:nvSpPr>
          <p:spPr>
            <a:xfrm>
              <a:off x="153923" y="1255775"/>
              <a:ext cx="4250436" cy="56022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947" y="1447798"/>
              <a:ext cx="3866388" cy="5410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61543" y="4993895"/>
            <a:ext cx="9391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0000"/>
                </a:solidFill>
                <a:latin typeface="Trebuchet MS"/>
                <a:cs typeface="Trebuchet MS"/>
              </a:rPr>
              <a:t>Устав</a:t>
            </a:r>
            <a:r>
              <a:rPr sz="1500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НКО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2124" y="5661762"/>
            <a:ext cx="1472565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Trebuchet MS"/>
                <a:cs typeface="Trebuchet MS"/>
              </a:rPr>
              <a:t>Протокол о</a:t>
            </a:r>
            <a:r>
              <a:rPr sz="105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rebuchet MS"/>
                <a:cs typeface="Trebuchet MS"/>
              </a:rPr>
              <a:t>назначении  руководителя </a:t>
            </a:r>
            <a:r>
              <a:rPr sz="1050" dirty="0">
                <a:solidFill>
                  <a:srgbClr val="FF0000"/>
                </a:solidFill>
                <a:latin typeface="Trebuchet MS"/>
                <a:cs typeface="Trebuchet MS"/>
              </a:rPr>
              <a:t>НКО  </a:t>
            </a:r>
            <a:r>
              <a:rPr sz="1050" spc="-5" dirty="0">
                <a:solidFill>
                  <a:srgbClr val="FF0000"/>
                </a:solidFill>
                <a:latin typeface="Trebuchet MS"/>
                <a:cs typeface="Trebuchet MS"/>
              </a:rPr>
              <a:t>(доверенность)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33064" y="6414325"/>
            <a:ext cx="485140" cy="285115"/>
            <a:chOff x="3433064" y="6414325"/>
            <a:chExt cx="485140" cy="285115"/>
          </a:xfrm>
        </p:grpSpPr>
        <p:sp>
          <p:nvSpPr>
            <p:cNvPr id="12" name="object 12"/>
            <p:cNvSpPr/>
            <p:nvPr/>
          </p:nvSpPr>
          <p:spPr>
            <a:xfrm>
              <a:off x="3442589" y="6423850"/>
              <a:ext cx="466090" cy="266065"/>
            </a:xfrm>
            <a:custGeom>
              <a:avLst/>
              <a:gdLst/>
              <a:ahLst/>
              <a:cxnLst/>
              <a:rect l="l" t="t" r="r" b="b"/>
              <a:pathLst>
                <a:path w="466089" h="266065">
                  <a:moveTo>
                    <a:pt x="116332" y="0"/>
                  </a:moveTo>
                  <a:lnTo>
                    <a:pt x="0" y="149631"/>
                  </a:lnTo>
                  <a:lnTo>
                    <a:pt x="149606" y="266026"/>
                  </a:lnTo>
                  <a:lnTo>
                    <a:pt x="141350" y="199517"/>
                  </a:lnTo>
                  <a:lnTo>
                    <a:pt x="465963" y="158965"/>
                  </a:lnTo>
                  <a:lnTo>
                    <a:pt x="449325" y="25946"/>
                  </a:lnTo>
                  <a:lnTo>
                    <a:pt x="124713" y="66497"/>
                  </a:lnTo>
                  <a:lnTo>
                    <a:pt x="1163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42589" y="6423850"/>
              <a:ext cx="466090" cy="266065"/>
            </a:xfrm>
            <a:custGeom>
              <a:avLst/>
              <a:gdLst/>
              <a:ahLst/>
              <a:cxnLst/>
              <a:rect l="l" t="t" r="r" b="b"/>
              <a:pathLst>
                <a:path w="466089" h="266065">
                  <a:moveTo>
                    <a:pt x="465963" y="158965"/>
                  </a:moveTo>
                  <a:lnTo>
                    <a:pt x="141350" y="199517"/>
                  </a:lnTo>
                  <a:lnTo>
                    <a:pt x="149606" y="266026"/>
                  </a:lnTo>
                  <a:lnTo>
                    <a:pt x="0" y="149631"/>
                  </a:lnTo>
                  <a:lnTo>
                    <a:pt x="116332" y="0"/>
                  </a:lnTo>
                  <a:lnTo>
                    <a:pt x="124713" y="66497"/>
                  </a:lnTo>
                  <a:lnTo>
                    <a:pt x="449325" y="25946"/>
                  </a:lnTo>
                  <a:lnTo>
                    <a:pt x="465963" y="15896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11935" y="290576"/>
            <a:ext cx="486537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1790" algn="ctr">
              <a:lnSpc>
                <a:spcPct val="100000"/>
              </a:lnSpc>
              <a:spcBef>
                <a:spcPts val="895"/>
              </a:spcBef>
            </a:pPr>
            <a:r>
              <a:rPr sz="1500" spc="-5" dirty="0" err="1" smtClean="0">
                <a:solidFill>
                  <a:srgbClr val="2C3B43"/>
                </a:solidFill>
                <a:latin typeface="Trebuchet MS"/>
                <a:cs typeface="Trebuchet MS"/>
              </a:rPr>
              <a:t>Регистрация</a:t>
            </a:r>
            <a:r>
              <a:rPr sz="1500" spc="-5" dirty="0" smtClean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личного кабинета</a:t>
            </a:r>
            <a:r>
              <a:rPr sz="1500" spc="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НКО</a:t>
            </a:r>
            <a:endParaRPr sz="1500" dirty="0">
              <a:latin typeface="Trebuchet MS"/>
              <a:cs typeface="Trebuchet MS"/>
            </a:endParaRPr>
          </a:p>
          <a:p>
            <a:pPr marL="349885"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информационном портале «Управляем</a:t>
            </a:r>
            <a:r>
              <a:rPr sz="1500" spc="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6540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14245" y="1162559"/>
            <a:ext cx="45148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Регистрация личного кабинета</a:t>
            </a:r>
            <a:r>
              <a:rPr sz="1500" spc="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НКО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1385" y="3205049"/>
            <a:ext cx="35306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5" dirty="0">
                <a:solidFill>
                  <a:srgbClr val="5FCAEE"/>
                </a:solidFill>
                <a:latin typeface="Trebuchet MS"/>
                <a:cs typeface="Trebuchet MS"/>
              </a:rPr>
              <a:t>П</a:t>
            </a:r>
            <a:endParaRPr sz="40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" y="2022348"/>
            <a:ext cx="6120765" cy="4343400"/>
            <a:chOff x="0" y="2022348"/>
            <a:chExt cx="6120765" cy="4343400"/>
          </a:xfrm>
        </p:grpSpPr>
        <p:sp>
          <p:nvSpPr>
            <p:cNvPr id="7" name="object 7"/>
            <p:cNvSpPr/>
            <p:nvPr/>
          </p:nvSpPr>
          <p:spPr>
            <a:xfrm>
              <a:off x="0" y="2022348"/>
              <a:ext cx="6120383" cy="434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5521" y="3000502"/>
              <a:ext cx="334645" cy="237490"/>
            </a:xfrm>
            <a:custGeom>
              <a:avLst/>
              <a:gdLst/>
              <a:ahLst/>
              <a:cxnLst/>
              <a:rect l="l" t="t" r="r" b="b"/>
              <a:pathLst>
                <a:path w="334645" h="237489">
                  <a:moveTo>
                    <a:pt x="40131" y="0"/>
                  </a:moveTo>
                  <a:lnTo>
                    <a:pt x="0" y="104901"/>
                  </a:lnTo>
                  <a:lnTo>
                    <a:pt x="209423" y="184912"/>
                  </a:lnTo>
                  <a:lnTo>
                    <a:pt x="189356" y="237362"/>
                  </a:lnTo>
                  <a:lnTo>
                    <a:pt x="334390" y="172593"/>
                  </a:lnTo>
                  <a:lnTo>
                    <a:pt x="269620" y="27559"/>
                  </a:lnTo>
                  <a:lnTo>
                    <a:pt x="249554" y="80010"/>
                  </a:lnTo>
                  <a:lnTo>
                    <a:pt x="401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5521" y="3000502"/>
              <a:ext cx="334645" cy="237490"/>
            </a:xfrm>
            <a:custGeom>
              <a:avLst/>
              <a:gdLst/>
              <a:ahLst/>
              <a:cxnLst/>
              <a:rect l="l" t="t" r="r" b="b"/>
              <a:pathLst>
                <a:path w="334645" h="237489">
                  <a:moveTo>
                    <a:pt x="40131" y="0"/>
                  </a:moveTo>
                  <a:lnTo>
                    <a:pt x="249554" y="80010"/>
                  </a:lnTo>
                  <a:lnTo>
                    <a:pt x="269620" y="27559"/>
                  </a:lnTo>
                  <a:lnTo>
                    <a:pt x="334390" y="172593"/>
                  </a:lnTo>
                  <a:lnTo>
                    <a:pt x="189356" y="237362"/>
                  </a:lnTo>
                  <a:lnTo>
                    <a:pt x="209423" y="184912"/>
                  </a:lnTo>
                  <a:lnTo>
                    <a:pt x="0" y="104901"/>
                  </a:lnTo>
                  <a:lnTo>
                    <a:pt x="40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33542" y="3466339"/>
            <a:ext cx="1383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После</a:t>
            </a:r>
            <a:r>
              <a:rPr sz="1200" spc="-3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регистрации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542" y="3649217"/>
            <a:ext cx="23310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(авторизации) личного</a:t>
            </a:r>
            <a:r>
              <a:rPr sz="1200" spc="1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кабинета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3540" y="3832097"/>
            <a:ext cx="2334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НКО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Вы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сможете заявить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проект 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на конкурс, нажав  соответствующее</a:t>
            </a:r>
            <a:r>
              <a:rPr sz="1200" spc="4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поле.</a:t>
            </a:r>
            <a:endParaRPr sz="1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810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2930" y="2495169"/>
            <a:ext cx="2078355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254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Общие сведения </a:t>
            </a:r>
            <a:r>
              <a:rPr sz="105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о</a:t>
            </a:r>
            <a:r>
              <a:rPr sz="1050" u="sng" spc="-3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проекте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rebuchet MS"/>
              <a:cs typeface="Trebuchet MS"/>
            </a:endParaRPr>
          </a:p>
          <a:p>
            <a:pPr marL="13335" marR="6985">
              <a:lnSpc>
                <a:spcPct val="100000"/>
              </a:lnSpc>
            </a:pP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В отрывшемся меню</a:t>
            </a:r>
            <a:r>
              <a:rPr sz="1050" spc="-13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необходимо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заполнить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все </a:t>
            </a:r>
            <a:r>
              <a:rPr sz="105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поля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(сведения)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и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данные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 Вашему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социальному 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проекту.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rebuchet MS"/>
              <a:cs typeface="Trebuchet MS"/>
            </a:endParaRPr>
          </a:p>
          <a:p>
            <a:pPr marL="13335" marR="301625">
              <a:lnSpc>
                <a:spcPct val="100000"/>
              </a:lnSpc>
            </a:pP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При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выборе определенной  подпрограммы</a:t>
            </a:r>
            <a:r>
              <a:rPr sz="1050" spc="-4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открываются</a:t>
            </a:r>
            <a:endParaRPr sz="105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дополнительные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поля с</a:t>
            </a:r>
            <a:r>
              <a:rPr sz="1050" spc="-9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выбором</a:t>
            </a:r>
            <a:endParaRPr sz="105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«Направлений расходов»</a:t>
            </a:r>
            <a:r>
              <a:rPr sz="1050" spc="-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endParaRPr sz="105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«Номинаций»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5769" y="182119"/>
            <a:ext cx="5338445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508000" marR="5080" indent="-32766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02079"/>
            <a:ext cx="6083808" cy="545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97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6946" y="2913379"/>
            <a:ext cx="1706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26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Общие сведения </a:t>
            </a:r>
            <a:r>
              <a:rPr sz="105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о</a:t>
            </a:r>
            <a:r>
              <a:rPr sz="1050" u="sng" spc="-5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проекте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963" y="3553715"/>
            <a:ext cx="1991360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После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выбора</a:t>
            </a:r>
            <a:r>
              <a:rPr sz="1050" spc="-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«Подпрограммы»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«Направлений расходов»</a:t>
            </a:r>
            <a:r>
              <a:rPr sz="1050" spc="-6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и</a:t>
            </a:r>
            <a:endParaRPr sz="1050">
              <a:latin typeface="Trebuchet MS"/>
              <a:cs typeface="Trebuchet MS"/>
            </a:endParaRPr>
          </a:p>
          <a:p>
            <a:pPr marL="12700" marR="135890">
              <a:lnSpc>
                <a:spcPct val="100000"/>
              </a:lnSpc>
            </a:pP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«Номинаций»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переходим к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заполнению остальных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полей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заявки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3818" y="157734"/>
            <a:ext cx="5314315" cy="6521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483234" marR="5080" indent="-32766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" y="1435606"/>
            <a:ext cx="6228587" cy="5422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67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2292" y="2431161"/>
            <a:ext cx="2008505" cy="179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26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Стоимость социального</a:t>
            </a:r>
            <a:r>
              <a:rPr sz="1050" u="sng" spc="-9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проекта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rebuchet MS"/>
              <a:cs typeface="Trebuchet MS"/>
            </a:endParaRPr>
          </a:p>
          <a:p>
            <a:pPr marL="13335" marR="172085">
              <a:lnSpc>
                <a:spcPct val="100000"/>
              </a:lnSpc>
            </a:pP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При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вводе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поля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«Объем  субсидии, запрашиваемой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из  бюджета ПК», поле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«Общий 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бюджет»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заполняется  автоматически.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rebuchet MS"/>
              <a:cs typeface="Trebuchet MS"/>
            </a:endParaRPr>
          </a:p>
          <a:p>
            <a:pPr marL="13335" marR="50800">
              <a:lnSpc>
                <a:spcPct val="100000"/>
              </a:lnSpc>
            </a:pP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«Объем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привлеченных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(собственных)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средств»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заполняется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в ручном</a:t>
            </a:r>
            <a:r>
              <a:rPr sz="1050" spc="-9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режиме.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3818" y="217425"/>
            <a:ext cx="5314315" cy="8111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483234" marR="5080" indent="-327660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" y="1537717"/>
            <a:ext cx="6371843" cy="441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39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0920" y="3125851"/>
            <a:ext cx="2075814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26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Сведения </a:t>
            </a:r>
            <a:r>
              <a:rPr sz="105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об</a:t>
            </a:r>
            <a:r>
              <a:rPr sz="1050" u="sng" spc="-4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организации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rebuchet MS"/>
              <a:cs typeface="Trebuchet MS"/>
            </a:endParaRPr>
          </a:p>
          <a:p>
            <a:pPr marL="13335" marR="5080">
              <a:lnSpc>
                <a:spcPct val="100000"/>
              </a:lnSpc>
            </a:pP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В отрывшемся меню</a:t>
            </a:r>
            <a:r>
              <a:rPr sz="1050" spc="-13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необходимо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заполнить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все </a:t>
            </a:r>
            <a:r>
              <a:rPr sz="105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поля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(сведения)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и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данные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 Вашей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организации 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(НКО).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1937" y="260350"/>
            <a:ext cx="5427345" cy="7598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596265" marR="5080" indent="-327660">
              <a:lnSpc>
                <a:spcPct val="100000"/>
              </a:lnSpc>
              <a:spcBef>
                <a:spcPts val="920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" y="1545335"/>
            <a:ext cx="6012179" cy="531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66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3346" y="3341878"/>
            <a:ext cx="2075814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26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Банковские</a:t>
            </a:r>
            <a:r>
              <a:rPr sz="1050" u="sng" spc="-2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реквизиты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rebuchet MS"/>
              <a:cs typeface="Trebuchet MS"/>
            </a:endParaRPr>
          </a:p>
          <a:p>
            <a:pPr marL="13335" marR="5080">
              <a:lnSpc>
                <a:spcPct val="100000"/>
              </a:lnSpc>
            </a:pP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В отрывшемся меню</a:t>
            </a:r>
            <a:r>
              <a:rPr sz="1050" spc="-13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необходимо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заполнить</a:t>
            </a:r>
            <a:r>
              <a:rPr sz="1050" u="sng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 все </a:t>
            </a:r>
            <a:r>
              <a:rPr sz="1050" u="sng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поля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(сведения)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и 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данные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по Вашей </a:t>
            </a:r>
            <a:r>
              <a:rPr sz="1050" spc="-5" dirty="0">
                <a:solidFill>
                  <a:srgbClr val="2C3B43"/>
                </a:solidFill>
                <a:latin typeface="Trebuchet MS"/>
                <a:cs typeface="Trebuchet MS"/>
              </a:rPr>
              <a:t>организации  </a:t>
            </a:r>
            <a:r>
              <a:rPr sz="1050" dirty="0">
                <a:solidFill>
                  <a:srgbClr val="2C3B43"/>
                </a:solidFill>
                <a:latin typeface="Trebuchet MS"/>
                <a:cs typeface="Trebuchet MS"/>
              </a:rPr>
              <a:t>(НКО).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1935" y="292354"/>
            <a:ext cx="535559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524510" marR="5080" indent="-32766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" y="1510283"/>
            <a:ext cx="5724143" cy="534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76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" y="1639822"/>
            <a:ext cx="9143999" cy="521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3816" y="104014"/>
            <a:ext cx="4611370" cy="74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744220" marR="5080" indent="-268605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проекта на краевой конкурс социальных проектов  на информационном портале «Управляем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665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204" y="2217242"/>
            <a:ext cx="1994535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Электронная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заявка</a:t>
            </a:r>
            <a:r>
              <a:rPr sz="1200" spc="-5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может  быть предварительно  направлена на проверку,  либо сразу направлена на  конкурсный</a:t>
            </a:r>
            <a:r>
              <a:rPr sz="1200" spc="-1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отбор.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Статус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Вашей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заявки  автоматически изменится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 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личном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кабинете.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8204" y="4046983"/>
            <a:ext cx="20161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9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Также заявку можно  сохранить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</a:t>
            </a:r>
            <a:r>
              <a:rPr sz="1200" spc="-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личном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кабинете нажав клавишу «В 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черновик»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156459"/>
            <a:ext cx="6300470" cy="3985260"/>
            <a:chOff x="0" y="2156459"/>
            <a:chExt cx="6300470" cy="3985260"/>
          </a:xfrm>
        </p:grpSpPr>
        <p:sp>
          <p:nvSpPr>
            <p:cNvPr id="5" name="object 5"/>
            <p:cNvSpPr/>
            <p:nvPr/>
          </p:nvSpPr>
          <p:spPr>
            <a:xfrm>
              <a:off x="0" y="2156459"/>
              <a:ext cx="6300215" cy="3985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48484"/>
              <a:ext cx="6108191" cy="3601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86004" y="1116330"/>
            <a:ext cx="51708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8327" y="4451351"/>
            <a:ext cx="3489325" cy="263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2499"/>
              </a:lnSpc>
              <a:spcBef>
                <a:spcPts val="100"/>
              </a:spcBef>
            </a:pPr>
            <a:r>
              <a:rPr sz="800" spc="5" dirty="0">
                <a:solidFill>
                  <a:srgbClr val="FF0000"/>
                </a:solidFill>
                <a:latin typeface="Trebuchet MS"/>
                <a:cs typeface="Trebuchet MS"/>
              </a:rPr>
              <a:t>*За </a:t>
            </a:r>
            <a:r>
              <a:rPr sz="800" spc="10" dirty="0">
                <a:solidFill>
                  <a:srgbClr val="FF0000"/>
                </a:solidFill>
                <a:latin typeface="Trebuchet MS"/>
                <a:cs typeface="Trebuchet MS"/>
              </a:rPr>
              <a:t>3 </a:t>
            </a:r>
            <a:r>
              <a:rPr sz="800" spc="15" dirty="0">
                <a:solidFill>
                  <a:srgbClr val="FF0000"/>
                </a:solidFill>
                <a:latin typeface="Trebuchet MS"/>
                <a:cs typeface="Trebuchet MS"/>
              </a:rPr>
              <a:t>дня </a:t>
            </a:r>
            <a:r>
              <a:rPr sz="800" spc="10" dirty="0">
                <a:solidFill>
                  <a:srgbClr val="FF0000"/>
                </a:solidFill>
                <a:latin typeface="Trebuchet MS"/>
                <a:cs typeface="Trebuchet MS"/>
              </a:rPr>
              <a:t>до конца приема заявок, возможность отправления проектов  </a:t>
            </a:r>
            <a:r>
              <a:rPr sz="800" spc="15" dirty="0">
                <a:solidFill>
                  <a:srgbClr val="FF0000"/>
                </a:solidFill>
                <a:latin typeface="Trebuchet MS"/>
                <a:cs typeface="Trebuchet MS"/>
              </a:rPr>
              <a:t>на </a:t>
            </a:r>
            <a:r>
              <a:rPr sz="800" spc="10" dirty="0">
                <a:solidFill>
                  <a:srgbClr val="FF0000"/>
                </a:solidFill>
                <a:latin typeface="Trebuchet MS"/>
                <a:cs typeface="Trebuchet MS"/>
              </a:rPr>
              <a:t>проверку будет</a:t>
            </a:r>
            <a:r>
              <a:rPr sz="8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Trebuchet MS"/>
                <a:cs typeface="Trebuchet MS"/>
              </a:rPr>
              <a:t>невозможна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52800" y="4255008"/>
            <a:ext cx="1814830" cy="70485"/>
            <a:chOff x="3352800" y="4255008"/>
            <a:chExt cx="1814830" cy="70485"/>
          </a:xfrm>
        </p:grpSpPr>
        <p:sp>
          <p:nvSpPr>
            <p:cNvPr id="12" name="object 12"/>
            <p:cNvSpPr/>
            <p:nvPr/>
          </p:nvSpPr>
          <p:spPr>
            <a:xfrm>
              <a:off x="3381755" y="4290060"/>
              <a:ext cx="566420" cy="6985"/>
            </a:xfrm>
            <a:custGeom>
              <a:avLst/>
              <a:gdLst/>
              <a:ahLst/>
              <a:cxnLst/>
              <a:rect l="l" t="t" r="r" b="b"/>
              <a:pathLst>
                <a:path w="566420" h="6985">
                  <a:moveTo>
                    <a:pt x="-28955" y="3238"/>
                  </a:moveTo>
                  <a:lnTo>
                    <a:pt x="595376" y="3238"/>
                  </a:lnTo>
                </a:path>
              </a:pathLst>
            </a:custGeom>
            <a:ln w="643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4283964"/>
              <a:ext cx="566420" cy="6985"/>
            </a:xfrm>
            <a:custGeom>
              <a:avLst/>
              <a:gdLst/>
              <a:ahLst/>
              <a:cxnLst/>
              <a:rect l="l" t="t" r="r" b="b"/>
              <a:pathLst>
                <a:path w="566420" h="6985">
                  <a:moveTo>
                    <a:pt x="-28955" y="3238"/>
                  </a:moveTo>
                  <a:lnTo>
                    <a:pt x="595376" y="3238"/>
                  </a:lnTo>
                </a:path>
              </a:pathLst>
            </a:custGeom>
            <a:ln w="643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67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162253"/>
            <a:ext cx="7666533" cy="29933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1668780" indent="-342900">
              <a:lnSpc>
                <a:spcPct val="100899"/>
              </a:lnSpc>
              <a:spcBef>
                <a:spcPts val="75"/>
              </a:spcBef>
              <a:buClr>
                <a:srgbClr val="001F5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Участники: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СО НКО,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не являющиеся  гос.(мун.) учреждением,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соответствующие  требованиям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От 1 НКО: - не более 1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заявки по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1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 направлению,</a:t>
            </a:r>
            <a:endParaRPr sz="2400" dirty="0">
              <a:latin typeface="Trebuchet MS"/>
              <a:cs typeface="Trebuchet MS"/>
            </a:endParaRPr>
          </a:p>
          <a:p>
            <a:pPr marL="1853564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- не более 2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заявок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всего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Максимальная сумма гранта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- 1 500 000</a:t>
            </a:r>
            <a:r>
              <a:rPr sz="2400" spc="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рублей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29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458595" algn="l"/>
                <a:tab pos="2583180" algn="l"/>
                <a:tab pos="3105150" algn="l"/>
                <a:tab pos="3456940" algn="l"/>
                <a:tab pos="4868545" algn="l"/>
                <a:tab pos="5701030" algn="l"/>
                <a:tab pos="6137910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Пр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е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м	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з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аявок	</a:t>
            </a: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электронной форме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24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01F5F"/>
                </a:solidFill>
                <a:latin typeface="Trebuchet MS"/>
                <a:cs typeface="Trebuchet MS"/>
              </a:rPr>
              <a:t>вместе</a:t>
            </a:r>
            <a:r>
              <a:rPr sz="2400" spc="-10" dirty="0" smtClean="0">
                <a:solidFill>
                  <a:srgbClr val="001F5F"/>
                </a:solidFill>
                <a:latin typeface="Trebuchet MS"/>
                <a:cs typeface="Trebuchet MS"/>
              </a:rPr>
              <a:t>»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369" y="499617"/>
            <a:ext cx="4966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Основные условия</a:t>
            </a:r>
            <a:r>
              <a:rPr spc="20" dirty="0"/>
              <a:t> </a:t>
            </a:r>
            <a:r>
              <a:rPr spc="-10" dirty="0"/>
              <a:t>Конкурса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5998" y="2957830"/>
            <a:ext cx="18173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Посмотреть поданные  проекты или продолжить  заполнение заявки</a:t>
            </a:r>
            <a:r>
              <a:rPr sz="1200" spc="1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из</a:t>
            </a:r>
            <a:endParaRPr sz="1200">
              <a:latin typeface="Trebuchet MS"/>
              <a:cs typeface="Trebuchet MS"/>
            </a:endParaRPr>
          </a:p>
          <a:p>
            <a:pPr marL="12700" marR="111125">
              <a:lnSpc>
                <a:spcPct val="100000"/>
              </a:lnSpc>
            </a:pP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черновика Вы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можете</a:t>
            </a:r>
            <a:r>
              <a:rPr sz="1200" spc="-7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 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личном кабинете.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3818" y="249173"/>
            <a:ext cx="5213985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82905" marR="5080" indent="-327660">
              <a:lnSpc>
                <a:spcPct val="100000"/>
              </a:lnSpc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" y="1629155"/>
            <a:ext cx="6517005" cy="5181600"/>
            <a:chOff x="0" y="1629154"/>
            <a:chExt cx="6517005" cy="5181600"/>
          </a:xfrm>
        </p:grpSpPr>
        <p:sp>
          <p:nvSpPr>
            <p:cNvPr id="6" name="object 6"/>
            <p:cNvSpPr/>
            <p:nvPr/>
          </p:nvSpPr>
          <p:spPr>
            <a:xfrm>
              <a:off x="0" y="1629154"/>
              <a:ext cx="6516623" cy="518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4651" y="3100705"/>
              <a:ext cx="250825" cy="106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4651" y="3100705"/>
              <a:ext cx="250825" cy="106680"/>
            </a:xfrm>
            <a:custGeom>
              <a:avLst/>
              <a:gdLst/>
              <a:ahLst/>
              <a:cxnLst/>
              <a:rect l="l" t="t" r="r" b="b"/>
              <a:pathLst>
                <a:path w="250825" h="106680">
                  <a:moveTo>
                    <a:pt x="7874" y="0"/>
                  </a:moveTo>
                  <a:lnTo>
                    <a:pt x="203581" y="29845"/>
                  </a:lnTo>
                  <a:lnTo>
                    <a:pt x="207518" y="4318"/>
                  </a:lnTo>
                  <a:lnTo>
                    <a:pt x="250825" y="63373"/>
                  </a:lnTo>
                  <a:lnTo>
                    <a:pt x="191770" y="106680"/>
                  </a:lnTo>
                  <a:lnTo>
                    <a:pt x="195707" y="81153"/>
                  </a:lnTo>
                  <a:lnTo>
                    <a:pt x="0" y="51181"/>
                  </a:lnTo>
                  <a:lnTo>
                    <a:pt x="787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8771" y="1888871"/>
              <a:ext cx="252349" cy="1441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68771" y="1888871"/>
              <a:ext cx="252729" cy="144145"/>
            </a:xfrm>
            <a:custGeom>
              <a:avLst/>
              <a:gdLst/>
              <a:ahLst/>
              <a:cxnLst/>
              <a:rect l="l" t="t" r="r" b="b"/>
              <a:pathLst>
                <a:path w="252729" h="144144">
                  <a:moveTo>
                    <a:pt x="252349" y="77724"/>
                  </a:moveTo>
                  <a:lnTo>
                    <a:pt x="78358" y="108076"/>
                  </a:lnTo>
                  <a:lnTo>
                    <a:pt x="84581" y="144144"/>
                  </a:lnTo>
                  <a:lnTo>
                    <a:pt x="0" y="84708"/>
                  </a:lnTo>
                  <a:lnTo>
                    <a:pt x="59436" y="0"/>
                  </a:lnTo>
                  <a:lnTo>
                    <a:pt x="65786" y="36067"/>
                  </a:lnTo>
                  <a:lnTo>
                    <a:pt x="239775" y="5714"/>
                  </a:lnTo>
                  <a:lnTo>
                    <a:pt x="252349" y="7772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060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380" y="2777998"/>
            <a:ext cx="1879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Заявка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во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вкладке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«Черновики»</a:t>
            </a:r>
            <a:r>
              <a:rPr sz="1200" spc="-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будет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отображаться со</a:t>
            </a:r>
            <a:r>
              <a:rPr sz="1200" spc="-3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статусом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C3B43"/>
                </a:solidFill>
                <a:latin typeface="Trebuchet MS"/>
                <a:cs typeface="Trebuchet MS"/>
              </a:rPr>
              <a:t>«СОЗДАН».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2159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Продолжить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ее 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заполнение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Вы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можете  нажав</a:t>
            </a:r>
            <a:r>
              <a:rPr sz="1200" spc="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поле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«Продолжить»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603" y="1069341"/>
            <a:ext cx="51708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45566"/>
            <a:ext cx="6398260" cy="4392295"/>
            <a:chOff x="0" y="1845564"/>
            <a:chExt cx="6398260" cy="4392295"/>
          </a:xfrm>
        </p:grpSpPr>
        <p:sp>
          <p:nvSpPr>
            <p:cNvPr id="7" name="object 7"/>
            <p:cNvSpPr/>
            <p:nvPr/>
          </p:nvSpPr>
          <p:spPr>
            <a:xfrm>
              <a:off x="0" y="1845564"/>
              <a:ext cx="6397751" cy="439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9471" y="4037457"/>
              <a:ext cx="190880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9471" y="4037457"/>
              <a:ext cx="191135" cy="241300"/>
            </a:xfrm>
            <a:custGeom>
              <a:avLst/>
              <a:gdLst/>
              <a:ahLst/>
              <a:cxnLst/>
              <a:rect l="l" t="t" r="r" b="b"/>
              <a:pathLst>
                <a:path w="191135" h="241300">
                  <a:moveTo>
                    <a:pt x="4572" y="208788"/>
                  </a:moveTo>
                  <a:lnTo>
                    <a:pt x="47751" y="79502"/>
                  </a:lnTo>
                  <a:lnTo>
                    <a:pt x="0" y="63500"/>
                  </a:lnTo>
                  <a:lnTo>
                    <a:pt x="127380" y="0"/>
                  </a:lnTo>
                  <a:lnTo>
                    <a:pt x="190880" y="127381"/>
                  </a:lnTo>
                  <a:lnTo>
                    <a:pt x="143128" y="111379"/>
                  </a:lnTo>
                  <a:lnTo>
                    <a:pt x="99949" y="240792"/>
                  </a:lnTo>
                  <a:lnTo>
                    <a:pt x="4572" y="20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0517" y="2849499"/>
              <a:ext cx="182753" cy="213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9753" y="5598414"/>
              <a:ext cx="237744" cy="201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9753" y="5598414"/>
              <a:ext cx="238125" cy="201295"/>
            </a:xfrm>
            <a:custGeom>
              <a:avLst/>
              <a:gdLst/>
              <a:ahLst/>
              <a:cxnLst/>
              <a:rect l="l" t="t" r="r" b="b"/>
              <a:pathLst>
                <a:path w="238125" h="201295">
                  <a:moveTo>
                    <a:pt x="237744" y="150876"/>
                  </a:moveTo>
                  <a:lnTo>
                    <a:pt x="100584" y="150876"/>
                  </a:lnTo>
                  <a:lnTo>
                    <a:pt x="100584" y="201168"/>
                  </a:lnTo>
                  <a:lnTo>
                    <a:pt x="0" y="100584"/>
                  </a:lnTo>
                  <a:lnTo>
                    <a:pt x="100584" y="0"/>
                  </a:lnTo>
                  <a:lnTo>
                    <a:pt x="100584" y="50292"/>
                  </a:lnTo>
                  <a:lnTo>
                    <a:pt x="237744" y="50292"/>
                  </a:lnTo>
                  <a:lnTo>
                    <a:pt x="237744" y="15087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291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1811" y="3679698"/>
            <a:ext cx="209168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После подачи заявки на  конкурс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Вы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сможете увидеть  статус своего проекта</a:t>
            </a:r>
            <a:r>
              <a:rPr sz="1200" spc="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личном кабинете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во</a:t>
            </a:r>
            <a:r>
              <a:rPr sz="1200" spc="1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вкладке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«Мои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проекты»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45565"/>
            <a:ext cx="6012180" cy="4156075"/>
            <a:chOff x="0" y="1845564"/>
            <a:chExt cx="6012180" cy="4156075"/>
          </a:xfrm>
        </p:grpSpPr>
        <p:sp>
          <p:nvSpPr>
            <p:cNvPr id="4" name="object 4"/>
            <p:cNvSpPr/>
            <p:nvPr/>
          </p:nvSpPr>
          <p:spPr>
            <a:xfrm>
              <a:off x="0" y="1845564"/>
              <a:ext cx="6012180" cy="4155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5148" y="3421380"/>
              <a:ext cx="441325" cy="328295"/>
            </a:xfrm>
            <a:custGeom>
              <a:avLst/>
              <a:gdLst/>
              <a:ahLst/>
              <a:cxnLst/>
              <a:rect l="l" t="t" r="r" b="b"/>
              <a:pathLst>
                <a:path w="441325" h="328295">
                  <a:moveTo>
                    <a:pt x="61087" y="0"/>
                  </a:moveTo>
                  <a:lnTo>
                    <a:pt x="0" y="119253"/>
                  </a:lnTo>
                  <a:lnTo>
                    <a:pt x="291211" y="268224"/>
                  </a:lnTo>
                  <a:lnTo>
                    <a:pt x="260731" y="327914"/>
                  </a:lnTo>
                  <a:lnTo>
                    <a:pt x="441070" y="269621"/>
                  </a:lnTo>
                  <a:lnTo>
                    <a:pt x="382777" y="89281"/>
                  </a:lnTo>
                  <a:lnTo>
                    <a:pt x="352298" y="148971"/>
                  </a:lnTo>
                  <a:lnTo>
                    <a:pt x="610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5148" y="3421380"/>
              <a:ext cx="441325" cy="328295"/>
            </a:xfrm>
            <a:custGeom>
              <a:avLst/>
              <a:gdLst/>
              <a:ahLst/>
              <a:cxnLst/>
              <a:rect l="l" t="t" r="r" b="b"/>
              <a:pathLst>
                <a:path w="441325" h="328295">
                  <a:moveTo>
                    <a:pt x="61087" y="0"/>
                  </a:moveTo>
                  <a:lnTo>
                    <a:pt x="352298" y="148971"/>
                  </a:lnTo>
                  <a:lnTo>
                    <a:pt x="382777" y="89281"/>
                  </a:lnTo>
                  <a:lnTo>
                    <a:pt x="441070" y="269621"/>
                  </a:lnTo>
                  <a:lnTo>
                    <a:pt x="260731" y="327914"/>
                  </a:lnTo>
                  <a:lnTo>
                    <a:pt x="291211" y="268224"/>
                  </a:lnTo>
                  <a:lnTo>
                    <a:pt x="0" y="119253"/>
                  </a:lnTo>
                  <a:lnTo>
                    <a:pt x="61087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66165" y="1214755"/>
            <a:ext cx="51708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5080" indent="-32766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2C3B43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2C3B43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2C3B43"/>
                </a:solidFill>
                <a:latin typeface="Trebuchet MS"/>
                <a:cs typeface="Trebuchet MS"/>
              </a:rPr>
              <a:t>Вместе»</a:t>
            </a:r>
            <a:endParaRPr sz="15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238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3011" y="4716271"/>
            <a:ext cx="2223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Для удобства проверяющий 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описывает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причину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по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которой 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был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отклонена</a:t>
            </a:r>
            <a:r>
              <a:rPr sz="1200" spc="1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заявка.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92807"/>
            <a:ext cx="6276340" cy="4965700"/>
            <a:chOff x="0" y="1892807"/>
            <a:chExt cx="6276340" cy="4965700"/>
          </a:xfrm>
        </p:grpSpPr>
        <p:sp>
          <p:nvSpPr>
            <p:cNvPr id="4" name="object 4"/>
            <p:cNvSpPr/>
            <p:nvPr/>
          </p:nvSpPr>
          <p:spPr>
            <a:xfrm>
              <a:off x="0" y="1892807"/>
              <a:ext cx="6275832" cy="4965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84830"/>
              <a:ext cx="6083807" cy="4753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6032" y="2878327"/>
              <a:ext cx="182880" cy="2137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8032" y="3882897"/>
              <a:ext cx="222504" cy="1747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7055" y="5724143"/>
              <a:ext cx="234695" cy="1432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1542" y="6165342"/>
              <a:ext cx="611505" cy="239395"/>
            </a:xfrm>
            <a:custGeom>
              <a:avLst/>
              <a:gdLst/>
              <a:ahLst/>
              <a:cxnLst/>
              <a:rect l="l" t="t" r="r" b="b"/>
              <a:pathLst>
                <a:path w="611505" h="239395">
                  <a:moveTo>
                    <a:pt x="119633" y="0"/>
                  </a:moveTo>
                  <a:lnTo>
                    <a:pt x="0" y="119634"/>
                  </a:lnTo>
                  <a:lnTo>
                    <a:pt x="119633" y="239268"/>
                  </a:lnTo>
                  <a:lnTo>
                    <a:pt x="119633" y="179451"/>
                  </a:lnTo>
                  <a:lnTo>
                    <a:pt x="611124" y="179451"/>
                  </a:lnTo>
                  <a:lnTo>
                    <a:pt x="611124" y="59817"/>
                  </a:lnTo>
                  <a:lnTo>
                    <a:pt x="119633" y="59817"/>
                  </a:lnTo>
                  <a:lnTo>
                    <a:pt x="1196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1542" y="6165342"/>
              <a:ext cx="611505" cy="239395"/>
            </a:xfrm>
            <a:custGeom>
              <a:avLst/>
              <a:gdLst/>
              <a:ahLst/>
              <a:cxnLst/>
              <a:rect l="l" t="t" r="r" b="b"/>
              <a:pathLst>
                <a:path w="611505" h="239395">
                  <a:moveTo>
                    <a:pt x="611124" y="179451"/>
                  </a:moveTo>
                  <a:lnTo>
                    <a:pt x="119633" y="179451"/>
                  </a:lnTo>
                  <a:lnTo>
                    <a:pt x="119633" y="239268"/>
                  </a:lnTo>
                  <a:lnTo>
                    <a:pt x="0" y="119634"/>
                  </a:lnTo>
                  <a:lnTo>
                    <a:pt x="119633" y="0"/>
                  </a:lnTo>
                  <a:lnTo>
                    <a:pt x="119633" y="59817"/>
                  </a:lnTo>
                  <a:lnTo>
                    <a:pt x="611124" y="59817"/>
                  </a:lnTo>
                  <a:lnTo>
                    <a:pt x="611124" y="17945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06729" y="251206"/>
            <a:ext cx="6971665" cy="41889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ru-RU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347980" marR="1797685" indent="-327660">
              <a:lnSpc>
                <a:spcPct val="100000"/>
              </a:lnSpc>
            </a:pPr>
            <a:r>
              <a:rPr sz="1500" spc="-5" dirty="0">
                <a:solidFill>
                  <a:srgbClr val="006FC0"/>
                </a:solidFill>
                <a:latin typeface="Trebuchet MS"/>
                <a:cs typeface="Trebuchet MS"/>
              </a:rPr>
              <a:t>Подача </a:t>
            </a:r>
            <a:r>
              <a:rPr sz="1500" dirty="0">
                <a:solidFill>
                  <a:srgbClr val="006FC0"/>
                </a:solidFill>
                <a:latin typeface="Trebuchet MS"/>
                <a:cs typeface="Trebuchet MS"/>
              </a:rPr>
              <a:t>проекта </a:t>
            </a:r>
            <a:r>
              <a:rPr sz="1500" spc="-5" dirty="0">
                <a:solidFill>
                  <a:srgbClr val="006FC0"/>
                </a:solidFill>
                <a:latin typeface="Trebuchet MS"/>
                <a:cs typeface="Trebuchet MS"/>
              </a:rPr>
              <a:t>на краевой конкурс социальных проектов  на </a:t>
            </a:r>
            <a:r>
              <a:rPr sz="1500" spc="-10" dirty="0">
                <a:solidFill>
                  <a:srgbClr val="006FC0"/>
                </a:solidFill>
                <a:latin typeface="Trebuchet MS"/>
                <a:cs typeface="Trebuchet MS"/>
              </a:rPr>
              <a:t>информационном </a:t>
            </a:r>
            <a:r>
              <a:rPr sz="1500" spc="-5" dirty="0">
                <a:solidFill>
                  <a:srgbClr val="006FC0"/>
                </a:solidFill>
                <a:latin typeface="Trebuchet MS"/>
                <a:cs typeface="Trebuchet MS"/>
              </a:rPr>
              <a:t>портале «Управляем</a:t>
            </a:r>
            <a:r>
              <a:rPr sz="1500" spc="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006FC0"/>
                </a:solidFill>
                <a:latin typeface="Trebuchet MS"/>
                <a:cs typeface="Trebuchet MS"/>
              </a:rPr>
              <a:t>Вместе»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4808855" marR="66040">
              <a:lnSpc>
                <a:spcPct val="100000"/>
              </a:lnSpc>
            </a:pP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При подаче заявки на  предварительную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проверку и 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последующем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ее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отклонении  проверяющим, статус заявки  изменится на</a:t>
            </a:r>
            <a:r>
              <a:rPr sz="1200" spc="-10" dirty="0">
                <a:solidFill>
                  <a:srgbClr val="2C3B43"/>
                </a:solidFill>
                <a:latin typeface="Trebuchet MS"/>
                <a:cs typeface="Trebuchet MS"/>
              </a:rPr>
              <a:t> «ОТКЛОНЕНО».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  <a:p>
            <a:pPr marL="4808855" marR="5080">
              <a:lnSpc>
                <a:spcPct val="100000"/>
              </a:lnSpc>
              <a:spcBef>
                <a:spcPts val="1255"/>
              </a:spcBef>
            </a:pP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случае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если Вы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не  отредактируете заявку или не  отправите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ее </a:t>
            </a:r>
            <a:r>
              <a:rPr sz="1200" spc="-5" dirty="0">
                <a:solidFill>
                  <a:srgbClr val="2C3B43"/>
                </a:solidFill>
                <a:latin typeface="Trebuchet MS"/>
                <a:cs typeface="Trebuchet MS"/>
              </a:rPr>
              <a:t>повторно,  данная заявка считается  непринятой для участия </a:t>
            </a: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в</a:t>
            </a:r>
            <a:endParaRPr sz="1200" dirty="0">
              <a:latin typeface="Trebuchet MS"/>
              <a:cs typeface="Trebuchet MS"/>
            </a:endParaRPr>
          </a:p>
          <a:p>
            <a:pPr marL="480885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C3B43"/>
                </a:solidFill>
                <a:latin typeface="Trebuchet MS"/>
                <a:cs typeface="Trebuchet MS"/>
              </a:rPr>
              <a:t>Конкурсе.</a:t>
            </a:r>
            <a:endParaRPr sz="1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067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93978"/>
            <a:ext cx="8160384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19405" algn="l"/>
              </a:tabLst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осуществляющие в соответствии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со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своими учредительными документами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на 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территории Пермского края виды деятельности, предусмотренные статьей 6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Закона 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Пермского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края от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7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марта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2013 г. N</a:t>
            </a:r>
            <a:r>
              <a:rPr sz="1600" spc="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174-ПК;</a:t>
            </a:r>
            <a:endParaRPr sz="1600">
              <a:latin typeface="Trebuchet MS"/>
              <a:cs typeface="Trebuchet MS"/>
            </a:endParaRPr>
          </a:p>
          <a:p>
            <a:pPr marL="254635" indent="-24257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55270" algn="l"/>
              </a:tabLst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не находящиеся в процессе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реорганизации,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ликвидации,</a:t>
            </a:r>
            <a:r>
              <a:rPr sz="1600" spc="2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банкротства;</a:t>
            </a:r>
            <a:endParaRPr sz="1600">
              <a:latin typeface="Trebuchet MS"/>
              <a:cs typeface="Trebuchet MS"/>
            </a:endParaRPr>
          </a:p>
          <a:p>
            <a:pPr marL="12700" marR="7620" algn="just">
              <a:lnSpc>
                <a:spcPct val="100000"/>
              </a:lnSpc>
              <a:buAutoNum type="arabicPeriod"/>
              <a:tabLst>
                <a:tab pos="285750" algn="l"/>
              </a:tabLst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не имеющие неисполненной обязанности 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уплате налогов, сборов, страховых  взносов, пеней, штрафов, процентов, подлежащих уплате в соответствии с 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законодательством Российской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Федерации о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налогах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1600" spc="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сборах;</a:t>
            </a:r>
            <a:endParaRPr sz="1600">
              <a:latin typeface="Trebuchet MS"/>
              <a:cs typeface="Trebuchet MS"/>
            </a:endParaRPr>
          </a:p>
          <a:p>
            <a:pPr marL="12700" marR="6985" algn="just">
              <a:lnSpc>
                <a:spcPct val="100000"/>
              </a:lnSpc>
              <a:buAutoNum type="arabicPeriod"/>
              <a:tabLst>
                <a:tab pos="307340" algn="l"/>
              </a:tabLst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не имеющие просроченной (неурегулированной) задолженности 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возврату в  бюджет Пермского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края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субсидий, бюджетных инвестиций, предоставленных в том  числе в соответствии с иными правовыми актами, и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иной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просроченной 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(неурегулированной) задолженности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перед бюджетом Пермского</a:t>
            </a:r>
            <a:r>
              <a:rPr sz="1600" spc="2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края;</a:t>
            </a:r>
            <a:endParaRPr sz="1600">
              <a:latin typeface="Trebuchet MS"/>
              <a:cs typeface="Trebuchet MS"/>
            </a:endParaRPr>
          </a:p>
          <a:p>
            <a:pPr marL="12700" marR="8255" algn="just">
              <a:lnSpc>
                <a:spcPct val="100000"/>
              </a:lnSpc>
              <a:buAutoNum type="arabicPeriod"/>
              <a:tabLst>
                <a:tab pos="281305" algn="l"/>
              </a:tabLst>
            </a:pP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не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имеющие в составе учредителей некоммерческой организации политической  партии, а также не имеющие упоминание наименования политической партии</a:t>
            </a:r>
            <a:r>
              <a:rPr sz="1600" spc="3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в 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наименовании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некоммерческой</a:t>
            </a:r>
            <a:r>
              <a:rPr sz="1600" spc="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организации;</a:t>
            </a:r>
            <a:endParaRPr sz="1600">
              <a:latin typeface="Trebuchet MS"/>
              <a:cs typeface="Trebuchet MS"/>
            </a:endParaRPr>
          </a:p>
          <a:p>
            <a:pPr marL="12700" marR="8255" algn="just">
              <a:lnSpc>
                <a:spcPct val="100000"/>
              </a:lnSpc>
              <a:buAutoNum type="arabicPeriod"/>
              <a:tabLst>
                <a:tab pos="297815" algn="l"/>
              </a:tabLst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не получающие средства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из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бюджета Пермского края в соответствии с иными  нормативными правовыми актами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на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мероприятия (направления расходов), 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указанные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в пунктах 2.1.1-2.1.3</a:t>
            </a:r>
            <a:r>
              <a:rPr sz="1600" spc="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Порядка;</a:t>
            </a:r>
            <a:endParaRPr sz="1600">
              <a:latin typeface="Trebuchet MS"/>
              <a:cs typeface="Trebuchet MS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4640" algn="l"/>
              </a:tabLst>
            </a:pP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в отношении которых в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Гос.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реестре СО 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НКО-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получателей гос. поддержки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не 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имеется информации о ненадлежащем выполнении обязательств 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договорам  (соглашениям) о предоставлении такой поддержки и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(или)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информации о нецелевом  использовании СО НКО субсидии из федерального бюджета, краевого бюджета или 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местного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бюджета в течение последних 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трех</a:t>
            </a:r>
            <a:r>
              <a:rPr sz="1600" spc="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лет.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053" y="499617"/>
            <a:ext cx="6213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Требования </a:t>
            </a:r>
            <a:r>
              <a:rPr spc="-5" dirty="0"/>
              <a:t>к </a:t>
            </a:r>
            <a:r>
              <a:rPr spc="-10" dirty="0"/>
              <a:t>участникам</a:t>
            </a:r>
            <a:r>
              <a:rPr spc="80" dirty="0"/>
              <a:t> </a:t>
            </a:r>
            <a:r>
              <a:rPr spc="-10" dirty="0"/>
              <a:t>Конкурса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2425" y="278606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19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21716">
            <a:solidFill>
              <a:srgbClr val="49A0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902" y="1792985"/>
            <a:ext cx="763905" cy="1986280"/>
          </a:xfrm>
          <a:custGeom>
            <a:avLst/>
            <a:gdLst/>
            <a:ahLst/>
            <a:cxnLst/>
            <a:rect l="l" t="t" r="r" b="b"/>
            <a:pathLst>
              <a:path w="763905" h="1986279">
                <a:moveTo>
                  <a:pt x="0" y="1985772"/>
                </a:moveTo>
                <a:lnTo>
                  <a:pt x="763523" y="1985772"/>
                </a:lnTo>
                <a:lnTo>
                  <a:pt x="763523" y="0"/>
                </a:lnTo>
                <a:lnTo>
                  <a:pt x="0" y="0"/>
                </a:lnTo>
                <a:lnTo>
                  <a:pt x="0" y="1985772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902" y="1792985"/>
            <a:ext cx="763905" cy="1986280"/>
          </a:xfrm>
          <a:custGeom>
            <a:avLst/>
            <a:gdLst/>
            <a:ahLst/>
            <a:cxnLst/>
            <a:rect l="l" t="t" r="r" b="b"/>
            <a:pathLst>
              <a:path w="763905" h="1986279">
                <a:moveTo>
                  <a:pt x="0" y="1985772"/>
                </a:moveTo>
                <a:lnTo>
                  <a:pt x="763523" y="1985772"/>
                </a:lnTo>
                <a:lnTo>
                  <a:pt x="763523" y="0"/>
                </a:lnTo>
                <a:lnTo>
                  <a:pt x="0" y="0"/>
                </a:lnTo>
                <a:lnTo>
                  <a:pt x="0" y="198577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797" y="1676401"/>
            <a:ext cx="641201" cy="2050984"/>
          </a:xfrm>
          <a:prstGeom prst="rect">
            <a:avLst/>
          </a:prstGeom>
        </p:spPr>
        <p:txBody>
          <a:bodyPr vert="vert270" wrap="square" lIns="0" tIns="43815" rIns="0" bIns="0" rtlCol="0">
            <a:spAutoFit/>
          </a:bodyPr>
          <a:lstStyle/>
          <a:p>
            <a:pPr marL="294640" marR="5080" indent="-281940">
              <a:lnSpc>
                <a:spcPts val="2510"/>
              </a:lnSpc>
              <a:spcBef>
                <a:spcPts val="345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Н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а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правление 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расходов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58646" y="2052066"/>
            <a:ext cx="5567680" cy="1472565"/>
          </a:xfrm>
          <a:custGeom>
            <a:avLst/>
            <a:gdLst/>
            <a:ahLst/>
            <a:cxnLst/>
            <a:rect l="l" t="t" r="r" b="b"/>
            <a:pathLst>
              <a:path w="5567680" h="1472564">
                <a:moveTo>
                  <a:pt x="0" y="1472184"/>
                </a:moveTo>
                <a:lnTo>
                  <a:pt x="5567172" y="1472184"/>
                </a:lnTo>
                <a:lnTo>
                  <a:pt x="5567172" y="0"/>
                </a:lnTo>
                <a:lnTo>
                  <a:pt x="0" y="0"/>
                </a:lnTo>
                <a:lnTo>
                  <a:pt x="0" y="1472184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8646" y="2052066"/>
            <a:ext cx="5567680" cy="1472565"/>
          </a:xfrm>
          <a:custGeom>
            <a:avLst/>
            <a:gdLst/>
            <a:ahLst/>
            <a:cxnLst/>
            <a:rect l="l" t="t" r="r" b="b"/>
            <a:pathLst>
              <a:path w="5567680" h="1472564">
                <a:moveTo>
                  <a:pt x="0" y="1472184"/>
                </a:moveTo>
                <a:lnTo>
                  <a:pt x="5567172" y="1472184"/>
                </a:lnTo>
                <a:lnTo>
                  <a:pt x="5567172" y="0"/>
                </a:lnTo>
                <a:lnTo>
                  <a:pt x="0" y="0"/>
                </a:lnTo>
                <a:lnTo>
                  <a:pt x="0" y="147218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1590" y="3180080"/>
            <a:ext cx="1621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588</a:t>
            </a:r>
            <a:r>
              <a:rPr sz="2000" i="1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тыс.руб.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789" y="1076959"/>
            <a:ext cx="6816725" cy="206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Подпрограмма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«Формирование у жителей</a:t>
            </a:r>
            <a:r>
              <a:rPr sz="2400" b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ПК 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уважения к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традициям… малой</a:t>
            </a:r>
            <a:r>
              <a:rPr sz="24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родины»</a:t>
            </a:r>
            <a:endParaRPr sz="2400" dirty="0">
              <a:latin typeface="Trebuchet MS"/>
              <a:cs typeface="Trebuchet MS"/>
            </a:endParaRPr>
          </a:p>
          <a:p>
            <a:pPr marL="1059180" marR="687705" indent="-2540" algn="ctr">
              <a:lnSpc>
                <a:spcPct val="87200"/>
              </a:lnSpc>
              <a:spcBef>
                <a:spcPts val="1930"/>
              </a:spcBef>
            </a:pP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Предоставление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на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конкурсной основе  субсидии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общественным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организациями,  занимающимся патриотическим  воспитанием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16623" y="3101339"/>
            <a:ext cx="1655445" cy="295910"/>
          </a:xfrm>
          <a:custGeom>
            <a:avLst/>
            <a:gdLst/>
            <a:ahLst/>
            <a:cxnLst/>
            <a:rect l="l" t="t" r="r" b="b"/>
            <a:pathLst>
              <a:path w="1655445" h="295910">
                <a:moveTo>
                  <a:pt x="0" y="295655"/>
                </a:moveTo>
                <a:lnTo>
                  <a:pt x="1655064" y="295655"/>
                </a:lnTo>
                <a:lnTo>
                  <a:pt x="1655064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16623" y="3073349"/>
            <a:ext cx="165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rebuchet MS"/>
                <a:cs typeface="Trebuchet MS"/>
              </a:rPr>
              <a:t>1</a:t>
            </a:r>
            <a:r>
              <a:rPr sz="1800" b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rebuchet MS"/>
                <a:cs typeface="Trebuchet MS"/>
              </a:rPr>
              <a:t>номинация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5682" y="540581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19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21717">
            <a:solidFill>
              <a:srgbClr val="49A0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158" y="4411217"/>
            <a:ext cx="763905" cy="1986280"/>
          </a:xfrm>
          <a:custGeom>
            <a:avLst/>
            <a:gdLst/>
            <a:ahLst/>
            <a:cxnLst/>
            <a:rect l="l" t="t" r="r" b="b"/>
            <a:pathLst>
              <a:path w="763905" h="1986279">
                <a:moveTo>
                  <a:pt x="0" y="1985772"/>
                </a:moveTo>
                <a:lnTo>
                  <a:pt x="763524" y="1985772"/>
                </a:lnTo>
                <a:lnTo>
                  <a:pt x="763524" y="0"/>
                </a:lnTo>
                <a:lnTo>
                  <a:pt x="0" y="0"/>
                </a:lnTo>
                <a:lnTo>
                  <a:pt x="0" y="1985772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158" y="4411217"/>
            <a:ext cx="763905" cy="1986280"/>
          </a:xfrm>
          <a:custGeom>
            <a:avLst/>
            <a:gdLst/>
            <a:ahLst/>
            <a:cxnLst/>
            <a:rect l="l" t="t" r="r" b="b"/>
            <a:pathLst>
              <a:path w="763905" h="1986279">
                <a:moveTo>
                  <a:pt x="0" y="1985772"/>
                </a:moveTo>
                <a:lnTo>
                  <a:pt x="763524" y="1985772"/>
                </a:lnTo>
                <a:lnTo>
                  <a:pt x="763524" y="0"/>
                </a:lnTo>
                <a:lnTo>
                  <a:pt x="0" y="0"/>
                </a:lnTo>
                <a:lnTo>
                  <a:pt x="0" y="198577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7662" y="4267201"/>
            <a:ext cx="641201" cy="2079582"/>
          </a:xfrm>
          <a:prstGeom prst="rect">
            <a:avLst/>
          </a:prstGeom>
        </p:spPr>
        <p:txBody>
          <a:bodyPr vert="vert270" wrap="square" lIns="0" tIns="43815" rIns="0" bIns="0" rtlCol="0">
            <a:spAutoFit/>
          </a:bodyPr>
          <a:lstStyle/>
          <a:p>
            <a:pPr marL="294640" marR="5080" indent="-282575">
              <a:lnSpc>
                <a:spcPts val="2510"/>
              </a:lnSpc>
              <a:spcBef>
                <a:spcPts val="345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Н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а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прав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л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ение 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расходов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01902" y="4670297"/>
            <a:ext cx="5568950" cy="1472565"/>
          </a:xfrm>
          <a:custGeom>
            <a:avLst/>
            <a:gdLst/>
            <a:ahLst/>
            <a:cxnLst/>
            <a:rect l="l" t="t" r="r" b="b"/>
            <a:pathLst>
              <a:path w="5568950" h="1472564">
                <a:moveTo>
                  <a:pt x="0" y="1472183"/>
                </a:moveTo>
                <a:lnTo>
                  <a:pt x="5568696" y="1472183"/>
                </a:lnTo>
                <a:lnTo>
                  <a:pt x="5568696" y="0"/>
                </a:lnTo>
                <a:lnTo>
                  <a:pt x="0" y="0"/>
                </a:lnTo>
                <a:lnTo>
                  <a:pt x="0" y="1472183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1902" y="4670297"/>
            <a:ext cx="5568950" cy="1472565"/>
          </a:xfrm>
          <a:custGeom>
            <a:avLst/>
            <a:gdLst/>
            <a:ahLst/>
            <a:cxnLst/>
            <a:rect l="l" t="t" r="r" b="b"/>
            <a:pathLst>
              <a:path w="5568950" h="1472564">
                <a:moveTo>
                  <a:pt x="0" y="1472183"/>
                </a:moveTo>
                <a:lnTo>
                  <a:pt x="5568696" y="1472183"/>
                </a:lnTo>
                <a:lnTo>
                  <a:pt x="5568696" y="0"/>
                </a:lnTo>
                <a:lnTo>
                  <a:pt x="0" y="0"/>
                </a:lnTo>
                <a:lnTo>
                  <a:pt x="0" y="147218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1408" y="3767454"/>
            <a:ext cx="5955030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6475" marR="5080" indent="-9944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Подпрограмма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«Повышение правовой</a:t>
            </a:r>
            <a:r>
              <a:rPr sz="2400" b="1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и 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финансовой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грамотности»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Times New Roman"/>
              <a:cs typeface="Times New Roman"/>
            </a:endParaRPr>
          </a:p>
          <a:p>
            <a:pPr marL="1179195" marR="257175" indent="2540">
              <a:lnSpc>
                <a:spcPts val="2090"/>
              </a:lnSpc>
            </a:pP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Предоставление субсидии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СО НКО на 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реализацию социальных</a:t>
            </a:r>
            <a:r>
              <a:rPr sz="2000" i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проетков…»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3582" y="5532831"/>
            <a:ext cx="1544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2,5</a:t>
            </a:r>
            <a:r>
              <a:rPr sz="2000" i="1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млн.руб.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16623" y="5733288"/>
            <a:ext cx="1655445" cy="295910"/>
          </a:xfrm>
          <a:custGeom>
            <a:avLst/>
            <a:gdLst/>
            <a:ahLst/>
            <a:cxnLst/>
            <a:rect l="l" t="t" r="r" b="b"/>
            <a:pathLst>
              <a:path w="1655445" h="295910">
                <a:moveTo>
                  <a:pt x="0" y="295656"/>
                </a:moveTo>
                <a:lnTo>
                  <a:pt x="1655064" y="295656"/>
                </a:lnTo>
                <a:lnTo>
                  <a:pt x="1655064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16623" y="5706871"/>
            <a:ext cx="165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rebuchet MS"/>
                <a:cs typeface="Trebuchet MS"/>
              </a:rPr>
              <a:t>1</a:t>
            </a:r>
            <a:r>
              <a:rPr sz="1800" b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rebuchet MS"/>
                <a:cs typeface="Trebuchet MS"/>
              </a:rPr>
              <a:t>номинация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90143" y="384124"/>
            <a:ext cx="5723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Направления </a:t>
            </a:r>
            <a:r>
              <a:rPr spc="-10" dirty="0"/>
              <a:t>расходов</a:t>
            </a:r>
            <a:r>
              <a:rPr spc="50" dirty="0"/>
              <a:t> </a:t>
            </a:r>
            <a:r>
              <a:rPr spc="-10" dirty="0"/>
              <a:t>Конкурса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69" y="3797046"/>
            <a:ext cx="337185" cy="1010285"/>
          </a:xfrm>
          <a:custGeom>
            <a:avLst/>
            <a:gdLst/>
            <a:ahLst/>
            <a:cxnLst/>
            <a:rect l="l" t="t" r="r" b="b"/>
            <a:pathLst>
              <a:path w="337184" h="1010285">
                <a:moveTo>
                  <a:pt x="0" y="0"/>
                </a:moveTo>
                <a:lnTo>
                  <a:pt x="168414" y="0"/>
                </a:lnTo>
                <a:lnTo>
                  <a:pt x="168414" y="1010030"/>
                </a:lnTo>
                <a:lnTo>
                  <a:pt x="336804" y="1010030"/>
                </a:lnTo>
              </a:path>
            </a:pathLst>
          </a:custGeom>
          <a:ln w="19812">
            <a:solidFill>
              <a:srgbClr val="49A0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7269" y="3548634"/>
            <a:ext cx="337185" cy="248920"/>
          </a:xfrm>
          <a:custGeom>
            <a:avLst/>
            <a:gdLst/>
            <a:ahLst/>
            <a:cxnLst/>
            <a:rect l="l" t="t" r="r" b="b"/>
            <a:pathLst>
              <a:path w="337184" h="248920">
                <a:moveTo>
                  <a:pt x="0" y="248792"/>
                </a:moveTo>
                <a:lnTo>
                  <a:pt x="168414" y="248792"/>
                </a:lnTo>
                <a:lnTo>
                  <a:pt x="168414" y="0"/>
                </a:lnTo>
                <a:lnTo>
                  <a:pt x="336804" y="0"/>
                </a:lnTo>
              </a:path>
            </a:pathLst>
          </a:custGeom>
          <a:ln w="19812">
            <a:solidFill>
              <a:srgbClr val="49A0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7269" y="2526029"/>
            <a:ext cx="363220" cy="1270635"/>
          </a:xfrm>
          <a:custGeom>
            <a:avLst/>
            <a:gdLst/>
            <a:ahLst/>
            <a:cxnLst/>
            <a:rect l="l" t="t" r="r" b="b"/>
            <a:pathLst>
              <a:path w="363219" h="1270635">
                <a:moveTo>
                  <a:pt x="0" y="1270508"/>
                </a:moveTo>
                <a:lnTo>
                  <a:pt x="181457" y="1270508"/>
                </a:lnTo>
                <a:lnTo>
                  <a:pt x="181457" y="0"/>
                </a:lnTo>
                <a:lnTo>
                  <a:pt x="362966" y="0"/>
                </a:lnTo>
              </a:path>
            </a:pathLst>
          </a:custGeom>
          <a:ln w="19812">
            <a:solidFill>
              <a:srgbClr val="49A0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213" y="2381250"/>
            <a:ext cx="829310" cy="2832100"/>
          </a:xfrm>
          <a:custGeom>
            <a:avLst/>
            <a:gdLst/>
            <a:ahLst/>
            <a:cxnLst/>
            <a:rect l="l" t="t" r="r" b="b"/>
            <a:pathLst>
              <a:path w="829310" h="2832100">
                <a:moveTo>
                  <a:pt x="0" y="2831592"/>
                </a:moveTo>
                <a:lnTo>
                  <a:pt x="829056" y="2831592"/>
                </a:lnTo>
                <a:lnTo>
                  <a:pt x="829056" y="0"/>
                </a:lnTo>
                <a:lnTo>
                  <a:pt x="0" y="0"/>
                </a:lnTo>
                <a:lnTo>
                  <a:pt x="0" y="2831592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213" y="2381250"/>
            <a:ext cx="829310" cy="2832100"/>
          </a:xfrm>
          <a:custGeom>
            <a:avLst/>
            <a:gdLst/>
            <a:ahLst/>
            <a:cxnLst/>
            <a:rect l="l" t="t" r="r" b="b"/>
            <a:pathLst>
              <a:path w="829310" h="2832100">
                <a:moveTo>
                  <a:pt x="0" y="2831592"/>
                </a:moveTo>
                <a:lnTo>
                  <a:pt x="829056" y="2831592"/>
                </a:lnTo>
                <a:lnTo>
                  <a:pt x="829056" y="0"/>
                </a:lnTo>
                <a:lnTo>
                  <a:pt x="0" y="0"/>
                </a:lnTo>
                <a:lnTo>
                  <a:pt x="0" y="283159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027" y="2572003"/>
            <a:ext cx="641201" cy="2162477"/>
          </a:xfrm>
          <a:prstGeom prst="rect">
            <a:avLst/>
          </a:prstGeom>
        </p:spPr>
        <p:txBody>
          <a:bodyPr vert="vert270" wrap="square" lIns="0" tIns="43815" rIns="0" bIns="0" rtlCol="0">
            <a:spAutoFit/>
          </a:bodyPr>
          <a:lstStyle/>
          <a:p>
            <a:pPr marL="289560" marR="5080" indent="-277495">
              <a:lnSpc>
                <a:spcPts val="2510"/>
              </a:lnSpc>
              <a:spcBef>
                <a:spcPts val="345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Н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а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правления 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расходов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9982" y="2151126"/>
            <a:ext cx="6614159" cy="751840"/>
          </a:xfrm>
          <a:custGeom>
            <a:avLst/>
            <a:gdLst/>
            <a:ahLst/>
            <a:cxnLst/>
            <a:rect l="l" t="t" r="r" b="b"/>
            <a:pathLst>
              <a:path w="6614159" h="751839">
                <a:moveTo>
                  <a:pt x="0" y="751332"/>
                </a:moveTo>
                <a:lnTo>
                  <a:pt x="6614159" y="751332"/>
                </a:lnTo>
                <a:lnTo>
                  <a:pt x="6614159" y="0"/>
                </a:lnTo>
                <a:lnTo>
                  <a:pt x="0" y="0"/>
                </a:lnTo>
                <a:lnTo>
                  <a:pt x="0" y="751332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9982" y="2151126"/>
            <a:ext cx="6614159" cy="751840"/>
          </a:xfrm>
          <a:custGeom>
            <a:avLst/>
            <a:gdLst/>
            <a:ahLst/>
            <a:cxnLst/>
            <a:rect l="l" t="t" r="r" b="b"/>
            <a:pathLst>
              <a:path w="6614159" h="751839">
                <a:moveTo>
                  <a:pt x="0" y="751332"/>
                </a:moveTo>
                <a:lnTo>
                  <a:pt x="6614159" y="751332"/>
                </a:lnTo>
                <a:lnTo>
                  <a:pt x="6614159" y="0"/>
                </a:lnTo>
                <a:lnTo>
                  <a:pt x="0" y="0"/>
                </a:lnTo>
                <a:lnTo>
                  <a:pt x="0" y="75133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239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Подпрограмма «Сотрудничество </a:t>
            </a:r>
            <a:r>
              <a:rPr dirty="0"/>
              <a:t>СО </a:t>
            </a:r>
            <a:r>
              <a:rPr spc="-5" dirty="0"/>
              <a:t>НКО</a:t>
            </a:r>
            <a:r>
              <a:rPr spc="-40" dirty="0"/>
              <a:t> </a:t>
            </a:r>
            <a:r>
              <a:rPr dirty="0"/>
              <a:t>и</a:t>
            </a:r>
          </a:p>
          <a:p>
            <a:pPr marR="114300" algn="ctr">
              <a:lnSpc>
                <a:spcPct val="100000"/>
              </a:lnSpc>
            </a:pPr>
            <a:r>
              <a:rPr dirty="0"/>
              <a:t>власти в решении </a:t>
            </a:r>
            <a:r>
              <a:rPr spc="-5" dirty="0"/>
              <a:t>социально-значимых</a:t>
            </a:r>
            <a:r>
              <a:rPr spc="-75" dirty="0"/>
              <a:t> </a:t>
            </a:r>
            <a:r>
              <a:rPr dirty="0"/>
              <a:t>задач»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1614170">
              <a:lnSpc>
                <a:spcPct val="100000"/>
              </a:lnSpc>
            </a:pPr>
            <a:r>
              <a:rPr sz="2000" b="0" i="1" spc="-5" dirty="0">
                <a:latin typeface="Trebuchet MS"/>
                <a:cs typeface="Trebuchet MS"/>
              </a:rPr>
              <a:t>Предоставление субсидий </a:t>
            </a:r>
            <a:r>
              <a:rPr sz="2000" b="0" i="1" dirty="0">
                <a:latin typeface="Trebuchet MS"/>
                <a:cs typeface="Trebuchet MS"/>
              </a:rPr>
              <a:t>СО НКО</a:t>
            </a:r>
            <a:r>
              <a:rPr sz="2000" b="0" i="1" spc="-50" dirty="0">
                <a:latin typeface="Trebuchet MS"/>
                <a:cs typeface="Trebuchet MS"/>
              </a:rPr>
              <a:t> </a:t>
            </a:r>
            <a:r>
              <a:rPr sz="2000" b="0" i="1" spc="-5" dirty="0">
                <a:latin typeface="Trebuchet MS"/>
                <a:cs typeface="Trebuchet MS"/>
              </a:rPr>
              <a:t>ветеранов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846" y="2467737"/>
            <a:ext cx="1678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2,67</a:t>
            </a:r>
            <a:r>
              <a:rPr sz="2000" i="1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млн.руб.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54074" y="3050285"/>
            <a:ext cx="6724015" cy="995680"/>
          </a:xfrm>
          <a:custGeom>
            <a:avLst/>
            <a:gdLst/>
            <a:ahLst/>
            <a:cxnLst/>
            <a:rect l="l" t="t" r="r" b="b"/>
            <a:pathLst>
              <a:path w="6724015" h="995679">
                <a:moveTo>
                  <a:pt x="0" y="995171"/>
                </a:moveTo>
                <a:lnTo>
                  <a:pt x="6723888" y="995171"/>
                </a:lnTo>
                <a:lnTo>
                  <a:pt x="6723888" y="0"/>
                </a:lnTo>
                <a:lnTo>
                  <a:pt x="0" y="0"/>
                </a:lnTo>
                <a:lnTo>
                  <a:pt x="0" y="995171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4074" y="3050285"/>
            <a:ext cx="6724015" cy="995680"/>
          </a:xfrm>
          <a:custGeom>
            <a:avLst/>
            <a:gdLst/>
            <a:ahLst/>
            <a:cxnLst/>
            <a:rect l="l" t="t" r="r" b="b"/>
            <a:pathLst>
              <a:path w="6724015" h="995679">
                <a:moveTo>
                  <a:pt x="0" y="995171"/>
                </a:moveTo>
                <a:lnTo>
                  <a:pt x="6723888" y="995171"/>
                </a:lnTo>
                <a:lnTo>
                  <a:pt x="6723888" y="0"/>
                </a:lnTo>
                <a:lnTo>
                  <a:pt x="0" y="0"/>
                </a:lnTo>
                <a:lnTo>
                  <a:pt x="0" y="995171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18310" y="3039872"/>
            <a:ext cx="6002020" cy="59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5"/>
              </a:lnSpc>
              <a:spcBef>
                <a:spcPts val="105"/>
              </a:spcBef>
            </a:pP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Предоставление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субсидий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на поддержку СО</a:t>
            </a:r>
            <a:r>
              <a:rPr sz="2000" i="1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НКО,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245"/>
              </a:lnSpc>
            </a:pP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реализующих долгосрочные</a:t>
            </a:r>
            <a:r>
              <a:rPr sz="2000" i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проекты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3858" y="3674109"/>
            <a:ext cx="1544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3,5</a:t>
            </a:r>
            <a:r>
              <a:rPr sz="2000" i="1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млн.руб.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54074" y="4179570"/>
            <a:ext cx="6672580" cy="1254760"/>
          </a:xfrm>
          <a:custGeom>
            <a:avLst/>
            <a:gdLst/>
            <a:ahLst/>
            <a:cxnLst/>
            <a:rect l="l" t="t" r="r" b="b"/>
            <a:pathLst>
              <a:path w="6672580" h="1254760">
                <a:moveTo>
                  <a:pt x="0" y="1254251"/>
                </a:moveTo>
                <a:lnTo>
                  <a:pt x="6672072" y="1254251"/>
                </a:lnTo>
                <a:lnTo>
                  <a:pt x="6672072" y="0"/>
                </a:lnTo>
                <a:lnTo>
                  <a:pt x="0" y="0"/>
                </a:lnTo>
                <a:lnTo>
                  <a:pt x="0" y="1254251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4074" y="4179570"/>
            <a:ext cx="6672580" cy="1254760"/>
          </a:xfrm>
          <a:custGeom>
            <a:avLst/>
            <a:gdLst/>
            <a:ahLst/>
            <a:cxnLst/>
            <a:rect l="l" t="t" r="r" b="b"/>
            <a:pathLst>
              <a:path w="6672580" h="1254760">
                <a:moveTo>
                  <a:pt x="0" y="1254251"/>
                </a:moveTo>
                <a:lnTo>
                  <a:pt x="6672072" y="1254251"/>
                </a:lnTo>
                <a:lnTo>
                  <a:pt x="6672072" y="0"/>
                </a:lnTo>
                <a:lnTo>
                  <a:pt x="0" y="0"/>
                </a:lnTo>
                <a:lnTo>
                  <a:pt x="0" y="125425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6305" y="4151757"/>
            <a:ext cx="6016625" cy="8629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26060" marR="227965" indent="-1270" algn="ctr">
              <a:lnSpc>
                <a:spcPts val="2090"/>
              </a:lnSpc>
              <a:spcBef>
                <a:spcPts val="430"/>
              </a:spcBef>
            </a:pP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Предоставление краевых грантов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СО НКО на 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реализацию социальных проектов по</a:t>
            </a:r>
            <a:r>
              <a:rPr sz="2000" i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итогам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080"/>
              </a:lnSpc>
            </a:pP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конкурсов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социальных и </a:t>
            </a:r>
            <a:r>
              <a:rPr sz="2000" i="1" spc="-5" dirty="0">
                <a:solidFill>
                  <a:srgbClr val="001F5F"/>
                </a:solidFill>
                <a:latin typeface="Trebuchet MS"/>
                <a:cs typeface="Trebuchet MS"/>
              </a:rPr>
              <a:t>гражданских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 инициатив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0894" y="5081397"/>
            <a:ext cx="1678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23,6</a:t>
            </a:r>
            <a:r>
              <a:rPr sz="2000" i="1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001F5F"/>
                </a:solidFill>
                <a:latin typeface="Trebuchet MS"/>
                <a:cs typeface="Trebuchet MS"/>
              </a:rPr>
              <a:t>млн.руб.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16752" y="5157215"/>
            <a:ext cx="1999614" cy="295910"/>
          </a:xfrm>
          <a:custGeom>
            <a:avLst/>
            <a:gdLst/>
            <a:ahLst/>
            <a:cxnLst/>
            <a:rect l="l" t="t" r="r" b="b"/>
            <a:pathLst>
              <a:path w="1999615" h="295910">
                <a:moveTo>
                  <a:pt x="0" y="295656"/>
                </a:moveTo>
                <a:lnTo>
                  <a:pt x="1999488" y="295656"/>
                </a:lnTo>
                <a:lnTo>
                  <a:pt x="1999488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18682" y="5130546"/>
            <a:ext cx="1597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rebuchet MS"/>
                <a:cs typeface="Trebuchet MS"/>
              </a:rPr>
              <a:t>19</a:t>
            </a:r>
            <a:r>
              <a:rPr sz="1800" b="1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rebuchet MS"/>
                <a:cs typeface="Trebuchet MS"/>
              </a:rPr>
              <a:t>номинаций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83808" y="3733800"/>
            <a:ext cx="2001520" cy="297180"/>
          </a:xfrm>
          <a:custGeom>
            <a:avLst/>
            <a:gdLst/>
            <a:ahLst/>
            <a:cxnLst/>
            <a:rect l="l" t="t" r="r" b="b"/>
            <a:pathLst>
              <a:path w="2001520" h="297179">
                <a:moveTo>
                  <a:pt x="0" y="297180"/>
                </a:moveTo>
                <a:lnTo>
                  <a:pt x="2001012" y="297180"/>
                </a:lnTo>
                <a:lnTo>
                  <a:pt x="2001012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86627" y="3706825"/>
            <a:ext cx="1597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rebuchet MS"/>
                <a:cs typeface="Trebuchet MS"/>
              </a:rPr>
              <a:t>19</a:t>
            </a:r>
            <a:r>
              <a:rPr sz="1800" b="1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rebuchet MS"/>
                <a:cs typeface="Trebuchet MS"/>
              </a:rPr>
              <a:t>номинаций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61176" y="2598420"/>
            <a:ext cx="1655445" cy="297180"/>
          </a:xfrm>
          <a:custGeom>
            <a:avLst/>
            <a:gdLst/>
            <a:ahLst/>
            <a:cxnLst/>
            <a:rect l="l" t="t" r="r" b="b"/>
            <a:pathLst>
              <a:path w="1655445" h="297180">
                <a:moveTo>
                  <a:pt x="0" y="297179"/>
                </a:moveTo>
                <a:lnTo>
                  <a:pt x="1655064" y="297179"/>
                </a:lnTo>
                <a:lnTo>
                  <a:pt x="1655064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63410" y="2572003"/>
            <a:ext cx="145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rebuchet MS"/>
                <a:cs typeface="Trebuchet MS"/>
              </a:rPr>
              <a:t>1</a:t>
            </a:r>
            <a:r>
              <a:rPr sz="1800" b="1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rebuchet MS"/>
                <a:cs typeface="Trebuchet MS"/>
              </a:rPr>
              <a:t>номинация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12698" y="426466"/>
            <a:ext cx="5728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Направления </a:t>
            </a:r>
            <a:r>
              <a:rPr spc="-5" dirty="0"/>
              <a:t>расходов</a:t>
            </a:r>
            <a:r>
              <a:rPr spc="85" dirty="0"/>
              <a:t> </a:t>
            </a:r>
            <a:r>
              <a:rPr spc="-10" dirty="0"/>
              <a:t>Конкурса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19 номинаций </a:t>
            </a:r>
            <a:r>
              <a:rPr spc="-10" dirty="0"/>
              <a:t>Конкурса </a:t>
            </a:r>
            <a:r>
              <a:rPr sz="1400" spc="-5" dirty="0"/>
              <a:t>(в сокращённом</a:t>
            </a:r>
            <a:r>
              <a:rPr sz="1400" spc="75" dirty="0"/>
              <a:t> </a:t>
            </a:r>
            <a:r>
              <a:rPr sz="1400" dirty="0"/>
              <a:t>виде)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258267" y="638164"/>
            <a:ext cx="7771130" cy="612584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Профилактика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социально опасных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форм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поведения</a:t>
            </a:r>
            <a:r>
              <a:rPr sz="2000" spc="-2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граждан</a:t>
            </a:r>
            <a:endParaRPr sz="2000" dirty="0">
              <a:latin typeface="Trebuchet MS"/>
              <a:cs typeface="Trebuchet MS"/>
            </a:endParaRPr>
          </a:p>
          <a:p>
            <a:pPr marL="269875" marR="259715" indent="-25781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2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Благотворительная деятельность, деятельность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области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добровольчества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3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области образования,</a:t>
            </a:r>
            <a:r>
              <a:rPr sz="2000" spc="-1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просвещения,</a:t>
            </a:r>
            <a:endParaRPr sz="2000" dirty="0">
              <a:latin typeface="Trebuchet MS"/>
              <a:cs typeface="Trebuchet MS"/>
            </a:endParaRPr>
          </a:p>
          <a:p>
            <a:pPr marL="26987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науки, культуры, искусства,</a:t>
            </a:r>
            <a:r>
              <a:rPr sz="2000" spc="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здравоохранения,</a:t>
            </a:r>
            <a:endParaRPr sz="2000" dirty="0">
              <a:latin typeface="Trebuchet MS"/>
              <a:cs typeface="Trebuchet MS"/>
            </a:endParaRPr>
          </a:p>
          <a:p>
            <a:pPr marL="269875" marR="156400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пропаганды ЗОЖ, физической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культуры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спорта,  содействие духовному развитию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личности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4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Формирование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обществе нетерпимости</a:t>
            </a:r>
            <a:r>
              <a:rPr sz="2000" spc="-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к</a:t>
            </a:r>
            <a:endParaRPr sz="2000" dirty="0">
              <a:latin typeface="Trebuchet MS"/>
              <a:cs typeface="Trebuchet MS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коррупционному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поведению</a:t>
            </a:r>
            <a:endParaRPr sz="2000" dirty="0">
              <a:latin typeface="Trebuchet MS"/>
              <a:cs typeface="Trebuchet MS"/>
            </a:endParaRPr>
          </a:p>
          <a:p>
            <a:pPr marL="269875" marR="22225" indent="-257810">
              <a:lnSpc>
                <a:spcPct val="100000"/>
              </a:lnSpc>
              <a:spcBef>
                <a:spcPts val="790"/>
              </a:spcBef>
            </a:pPr>
            <a:r>
              <a:rPr sz="2000" spc="-5" dirty="0" smtClean="0">
                <a:solidFill>
                  <a:srgbClr val="001F5F"/>
                </a:solidFill>
                <a:latin typeface="Trebuchet MS"/>
                <a:cs typeface="Trebuchet MS"/>
              </a:rPr>
              <a:t>5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. Развитие межнационального сотрудничества, сохранение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 защита самобытности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народов РФ,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профилактика</a:t>
            </a:r>
            <a:r>
              <a:rPr sz="2000" spc="-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экстремизма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6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Развитие детского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молодежного общественного</a:t>
            </a:r>
            <a:r>
              <a:rPr sz="2000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движения</a:t>
            </a:r>
            <a:endParaRPr sz="2000" dirty="0">
              <a:latin typeface="Trebuchet MS"/>
              <a:cs typeface="Trebuchet MS"/>
            </a:endParaRPr>
          </a:p>
          <a:p>
            <a:pPr marL="269875" marR="282575" indent="-25781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7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Развитие институтов гражданского общества,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том числе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общественного самоуправления на местном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уровне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8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Содействие развитию социального</a:t>
            </a:r>
            <a:r>
              <a:rPr sz="2000" spc="-1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предпринимательства</a:t>
            </a:r>
            <a:endParaRPr sz="2000" dirty="0">
              <a:latin typeface="Trebuchet MS"/>
              <a:cs typeface="Trebuchet MS"/>
            </a:endParaRPr>
          </a:p>
          <a:p>
            <a:pPr marL="269875" marR="881380" indent="-257810">
              <a:lnSpc>
                <a:spcPct val="100000"/>
              </a:lnSpc>
              <a:spcBef>
                <a:spcPts val="810"/>
              </a:spcBef>
            </a:pPr>
            <a:r>
              <a:rPr sz="2000" spc="-5" dirty="0" smtClean="0">
                <a:solidFill>
                  <a:srgbClr val="001F5F"/>
                </a:solidFill>
                <a:latin typeface="Trebuchet MS"/>
                <a:cs typeface="Trebuchet MS"/>
              </a:rPr>
              <a:t>9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. Деятельность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 повышению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качества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доступности  социальных услуг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бюджетной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сфере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521" y="211581"/>
            <a:ext cx="6233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19 номинаций </a:t>
            </a:r>
            <a:r>
              <a:rPr spc="-10" dirty="0"/>
              <a:t>Конкурса </a:t>
            </a:r>
            <a:r>
              <a:rPr sz="1400" spc="-5" dirty="0"/>
              <a:t>(в сокращенном</a:t>
            </a:r>
            <a:r>
              <a:rPr sz="1400" spc="75" dirty="0"/>
              <a:t> </a:t>
            </a:r>
            <a:r>
              <a:rPr sz="1400" dirty="0"/>
              <a:t>виде)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186334" y="735330"/>
            <a:ext cx="8148955" cy="581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marR="541655" indent="-257810">
              <a:lnSpc>
                <a:spcPct val="100000"/>
              </a:lnSpc>
              <a:spcBef>
                <a:spcPts val="105"/>
              </a:spcBef>
            </a:pPr>
            <a:r>
              <a:rPr sz="2000" spc="5" dirty="0" smtClean="0">
                <a:solidFill>
                  <a:srgbClr val="001F5F"/>
                </a:solidFill>
                <a:latin typeface="Trebuchet MS"/>
                <a:cs typeface="Trebuchet MS"/>
              </a:rPr>
              <a:t>10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Исследовательские работы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 проблемам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деятельности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развития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СО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НКО</a:t>
            </a:r>
            <a:endParaRPr sz="2000" dirty="0">
              <a:latin typeface="Trebuchet MS"/>
              <a:cs typeface="Trebuchet MS"/>
            </a:endParaRPr>
          </a:p>
          <a:p>
            <a:pPr marL="269875" marR="316865" indent="-257810">
              <a:lnSpc>
                <a:spcPct val="100000"/>
              </a:lnSpc>
              <a:spcBef>
                <a:spcPts val="790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11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Деятельность, направленная на внедрение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продвижение  технологий разрешения конфликтов, основанных на принципах  медиации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12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Социальная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культурная адаптация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интеграция</a:t>
            </a:r>
            <a:r>
              <a:rPr sz="2000" spc="-2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мигрантов;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13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Социальная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поддержка 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защита</a:t>
            </a:r>
            <a:r>
              <a:rPr sz="2000" spc="-2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граждан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14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Участие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профилактике 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(или) тушении</a:t>
            </a:r>
            <a:r>
              <a:rPr sz="2000" spc="-2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пожаров</a:t>
            </a:r>
            <a:endParaRPr sz="2000" dirty="0">
              <a:latin typeface="Trebuchet MS"/>
              <a:cs typeface="Trebuchet MS"/>
            </a:endParaRPr>
          </a:p>
          <a:p>
            <a:pPr marL="269875" marR="68834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проведении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аварийно-спасательных работ,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подготовка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населения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к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преодолению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последствий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стихийных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бедствий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15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области занятости</a:t>
            </a:r>
            <a:r>
              <a:rPr sz="2000" spc="-1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граждан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16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области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экологии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защиты особо</a:t>
            </a:r>
            <a:r>
              <a:rPr sz="2000" spc="-1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охраняемых</a:t>
            </a:r>
            <a:endParaRPr sz="2000" dirty="0">
              <a:latin typeface="Trebuchet MS"/>
              <a:cs typeface="Trebuchet MS"/>
            </a:endParaRPr>
          </a:p>
          <a:p>
            <a:pPr marL="26987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природных территорий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РФ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17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Деятельность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 защите прав и</a:t>
            </a:r>
            <a:r>
              <a:rPr sz="2000" spc="-2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свобод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18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Содействие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повышению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мобильности трудовых</a:t>
            </a:r>
            <a:r>
              <a:rPr sz="2000" spc="-2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ресурсов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dirty="0" smtClean="0">
                <a:solidFill>
                  <a:srgbClr val="001F5F"/>
                </a:solidFill>
                <a:latin typeface="Trebuchet MS"/>
                <a:cs typeface="Trebuchet MS"/>
              </a:rPr>
              <a:t>19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Развитие информационного</a:t>
            </a:r>
            <a:r>
              <a:rPr sz="2000" spc="-2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пространства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569" y="217754"/>
            <a:ext cx="535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Пакет </a:t>
            </a:r>
            <a:r>
              <a:rPr spc="-5" dirty="0"/>
              <a:t>конкурсных</a:t>
            </a:r>
            <a:r>
              <a:rPr spc="10" dirty="0"/>
              <a:t> </a:t>
            </a:r>
            <a:r>
              <a:rPr spc="-5" dirty="0"/>
              <a:t>документов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673455"/>
            <a:ext cx="7815580" cy="60223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900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заявка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форме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социальный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проект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смета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расходов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790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документы,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подтверждающие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софинансирование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–</a:t>
            </a:r>
            <a:endParaRPr sz="2000" dirty="0">
              <a:latin typeface="Trebuchet MS"/>
              <a:cs typeface="Trebuchet MS"/>
            </a:endParaRPr>
          </a:p>
          <a:p>
            <a:pPr marL="27051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не менее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30% от суммы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проекта</a:t>
            </a:r>
            <a:endParaRPr sz="2000" dirty="0">
              <a:latin typeface="Trebuchet MS"/>
              <a:cs typeface="Trebuchet MS"/>
            </a:endParaRPr>
          </a:p>
          <a:p>
            <a:pPr marL="270510" marR="153035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выписка из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ЕГРЮЛ -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не ранее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чем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за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3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месяца до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даты подачи 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заявки (в т.ч.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с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использованием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интернет-сервиса)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копия свидетельства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государственной регистрации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ЮЛ;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790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копия свидетельства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постановке на учет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налоговом</a:t>
            </a:r>
            <a:r>
              <a:rPr sz="20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органе;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копия учредительного документа НКО</a:t>
            </a:r>
            <a:r>
              <a:rPr sz="20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(устава);</a:t>
            </a:r>
            <a:endParaRPr sz="2000" dirty="0">
              <a:latin typeface="Trebuchet MS"/>
              <a:cs typeface="Trebuchet MS"/>
            </a:endParaRPr>
          </a:p>
          <a:p>
            <a:pPr marL="270510" marR="135255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декларация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соответствии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НКО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требованиям, установленным 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Порядку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(по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форме)</a:t>
            </a:r>
            <a:endParaRPr sz="2000" dirty="0">
              <a:latin typeface="Trebuchet MS"/>
              <a:cs typeface="Trebuchet MS"/>
            </a:endParaRPr>
          </a:p>
          <a:p>
            <a:pPr marL="270510" indent="-258445">
              <a:lnSpc>
                <a:spcPct val="100000"/>
              </a:lnSpc>
              <a:spcBef>
                <a:spcPts val="79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письменное согласие соответствующих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физических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лиц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на</a:t>
            </a:r>
            <a:endParaRPr sz="2000" dirty="0">
              <a:latin typeface="Trebuchet MS"/>
              <a:cs typeface="Trebuchet MS"/>
            </a:endParaRPr>
          </a:p>
          <a:p>
            <a:pPr marL="27051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обработку их персональных данных (по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форме)</a:t>
            </a:r>
            <a:endParaRPr sz="2000" dirty="0">
              <a:latin typeface="Trebuchet MS"/>
              <a:cs typeface="Trebuchet MS"/>
            </a:endParaRPr>
          </a:p>
          <a:p>
            <a:pPr marL="270510" marR="461645" indent="-258445">
              <a:lnSpc>
                <a:spcPct val="100000"/>
              </a:lnSpc>
              <a:spcBef>
                <a:spcPts val="805"/>
              </a:spcBef>
              <a:buClr>
                <a:srgbClr val="5FCAEE"/>
              </a:buClr>
              <a:buSzPct val="80000"/>
              <a:buFont typeface="Wingdings"/>
              <a:buChar char=""/>
              <a:tabLst>
                <a:tab pos="269875" algn="l"/>
                <a:tab pos="271145" algn="l"/>
              </a:tabLst>
            </a:pP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документ, подтверждающий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полномочия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руководителя или  представителя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CDE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1860</Words>
  <Application>Microsoft Office PowerPoint</Application>
  <PresentationFormat>Экран (4:3)</PresentationFormat>
  <Paragraphs>331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Государственная поддержка НКО в Пермском крае</vt:lpstr>
      <vt:lpstr>Нормативная база Конкурса</vt:lpstr>
      <vt:lpstr>Основные условия Конкурса</vt:lpstr>
      <vt:lpstr>Требования к участникам Конкурса</vt:lpstr>
      <vt:lpstr>Направления расходов Конкурса</vt:lpstr>
      <vt:lpstr>Направления расходов Конкурса</vt:lpstr>
      <vt:lpstr>19 номинаций Конкурса (в сокращённом виде)</vt:lpstr>
      <vt:lpstr>19 номинаций Конкурса (в сокращенном виде)</vt:lpstr>
      <vt:lpstr>Пакет конкурсных документов</vt:lpstr>
      <vt:lpstr>Презентация PowerPoint</vt:lpstr>
      <vt:lpstr>Критерии оценки социального проекта</vt:lpstr>
      <vt:lpstr>Оценка по критериям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НКО в Пермском крае</dc:title>
  <dc:creator>Анастасия</dc:creator>
  <cp:lastModifiedBy>Анастасия</cp:lastModifiedBy>
  <cp:revision>2</cp:revision>
  <dcterms:created xsi:type="dcterms:W3CDTF">2020-02-25T19:02:09Z</dcterms:created>
  <dcterms:modified xsi:type="dcterms:W3CDTF">2020-02-25T19:11:07Z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2020-02-25T00:00:00Z</vt:filetime>
  </property>
</Properties>
</file>