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64" r:id="rId2"/>
    <p:sldId id="278" r:id="rId3"/>
    <p:sldId id="274" r:id="rId4"/>
    <p:sldId id="265" r:id="rId5"/>
    <p:sldId id="277" r:id="rId6"/>
    <p:sldId id="266" r:id="rId7"/>
    <p:sldId id="269" r:id="rId8"/>
    <p:sldId id="280" r:id="rId9"/>
    <p:sldId id="270" r:id="rId10"/>
    <p:sldId id="279" r:id="rId11"/>
    <p:sldId id="271" r:id="rId12"/>
    <p:sldId id="281" r:id="rId13"/>
    <p:sldId id="272" r:id="rId14"/>
    <p:sldId id="282" r:id="rId15"/>
    <p:sldId id="273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25" autoAdjust="0"/>
    <p:restoredTop sz="94639" autoAdjust="0"/>
  </p:normalViewPr>
  <p:slideViewPr>
    <p:cSldViewPr>
      <p:cViewPr varScale="1">
        <p:scale>
          <a:sx n="123" d="100"/>
          <a:sy n="123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58;&#1077;&#1082;&#1091;&#1097;&#1080;&#1077;%20&#1080;&#1089;&#1089;&#1083;&#1077;&#1076;&#1086;&#1074;&#1072;&#1085;&#1080;&#1103;\&#1052;&#1057;&#1059;%205800_&#1085;&#1086;&#1103;&#1073;&#1088;&#1100;_13\&#1053;&#1050;&#1054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58;&#1077;&#1082;&#1091;&#1097;&#1080;&#1077;%20&#1080;&#1089;&#1089;&#1083;&#1077;&#1076;&#1086;&#1074;&#1072;&#1085;&#1080;&#1103;\&#1052;&#1057;&#1059;%205800_&#1085;&#1086;&#1103;&#1073;&#1088;&#1100;_13\&#1053;&#1050;&#1054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58;&#1077;&#1082;&#1091;&#1097;&#1080;&#1077;%20&#1080;&#1089;&#1089;&#1083;&#1077;&#1076;&#1086;&#1074;&#1072;&#1085;&#1080;&#1103;\&#1052;&#1057;&#1059;%205800_&#1085;&#1086;&#1103;&#1073;&#1088;&#1100;_13\&#1053;&#1050;&#1054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"/>
          <c:y val="3.436404021787768E-2"/>
          <c:w val="0.98864403831278602"/>
          <c:h val="0.9232903948986425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dirty="0"/>
                      <a:t>Полезны</a:t>
                    </a:r>
                  </a:p>
                  <a:p>
                    <a:r>
                      <a:rPr lang="en-US" sz="1200" dirty="0"/>
                      <a:t>30</a:t>
                    </a:r>
                    <a:r>
                      <a:rPr lang="ru-RU" sz="1200" dirty="0"/>
                      <a:t>,5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-8.1559211039214166E-2"/>
                  <c:y val="-0.106979997065584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Бесполезны</a:t>
                    </a:r>
                  </a:p>
                  <a:p>
                    <a:r>
                      <a:rPr lang="en-US" sz="1200" dirty="0"/>
                      <a:t>10</a:t>
                    </a:r>
                    <a:r>
                      <a:rPr lang="ru-RU" sz="1200" dirty="0"/>
                      <a:t>,5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200" dirty="0"/>
                      <a:t>Вредны 1,5</a:t>
                    </a:r>
                    <a:r>
                      <a:rPr lang="en-US" sz="1200" dirty="0"/>
                      <a:t>%</a:t>
                    </a:r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200" b="1" dirty="0"/>
                      <a:t>Никак</a:t>
                    </a:r>
                    <a:r>
                      <a:rPr lang="ru-RU" sz="1200" b="1" baseline="0" dirty="0"/>
                      <a:t> не относятся</a:t>
                    </a:r>
                  </a:p>
                  <a:p>
                    <a:r>
                      <a:rPr lang="en-US" sz="1200" b="1" dirty="0"/>
                      <a:t>5</a:t>
                    </a:r>
                    <a:r>
                      <a:rPr lang="ru-RU" sz="1200" b="1" dirty="0"/>
                      <a:t>7,7</a:t>
                    </a:r>
                    <a:r>
                      <a:rPr lang="en-US" sz="1200" b="1" dirty="0"/>
                      <a:t>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Лист1!$A$11:$A$14</c:f>
              <c:strCache>
                <c:ptCount val="4"/>
                <c:pt idx="0">
                  <c:v>НКО полезны</c:v>
                </c:pt>
                <c:pt idx="1">
                  <c:v>НКО бесполезны</c:v>
                </c:pt>
                <c:pt idx="2">
                  <c:v>НКО вредны</c:v>
                </c:pt>
                <c:pt idx="3">
                  <c:v>з.о.</c:v>
                </c:pt>
              </c:strCache>
            </c:strRef>
          </c:cat>
          <c:val>
            <c:numRef>
              <c:f>Лист1!$B$11:$B$14</c:f>
              <c:numCache>
                <c:formatCode>0.00</c:formatCode>
                <c:ptCount val="4"/>
                <c:pt idx="0">
                  <c:v>30.5</c:v>
                </c:pt>
                <c:pt idx="1">
                  <c:v>10.5</c:v>
                </c:pt>
                <c:pt idx="2">
                  <c:v>1.5</c:v>
                </c:pt>
                <c:pt idx="3">
                  <c:v>57.7</c:v>
                </c:pt>
              </c:numCache>
            </c:numRef>
          </c:val>
        </c:ser>
        <c:dLbls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Лист1!$A$29</c:f>
              <c:strCache>
                <c:ptCount val="1"/>
                <c:pt idx="0">
                  <c:v>работает плохо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22,0</a:t>
                    </a:r>
                    <a:r>
                      <a:rPr lang="ru-RU" sz="1600" b="1" dirty="0"/>
                      <a:t>%</a:t>
                    </a:r>
                    <a:endParaRPr lang="en-US" sz="1600" b="1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10,9</a:t>
                    </a:r>
                    <a:r>
                      <a:rPr lang="ru-RU" sz="1600" b="1" dirty="0"/>
                      <a:t>%</a:t>
                    </a:r>
                    <a:endParaRPr lang="en-US" sz="1600" b="1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9,7</a:t>
                    </a:r>
                    <a:r>
                      <a:rPr lang="ru-RU" sz="1600" b="1" dirty="0"/>
                      <a:t>%</a:t>
                    </a:r>
                    <a:endParaRPr lang="en-US" sz="16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Лист1!$B$28:$D$28</c:f>
              <c:strCache>
                <c:ptCount val="3"/>
                <c:pt idx="0">
                  <c:v>Вредны/не нужны</c:v>
                </c:pt>
                <c:pt idx="1">
                  <c:v>Бесполезны/не заметны</c:v>
                </c:pt>
                <c:pt idx="2">
                  <c:v>Полезны/нужны</c:v>
                </c:pt>
              </c:strCache>
            </c:strRef>
          </c:cat>
          <c:val>
            <c:numRef>
              <c:f>Лист1!$B$29:$D$29</c:f>
              <c:numCache>
                <c:formatCode>General</c:formatCode>
                <c:ptCount val="3"/>
                <c:pt idx="0" formatCode="0.0">
                  <c:v>22</c:v>
                </c:pt>
                <c:pt idx="1">
                  <c:v>10.9</c:v>
                </c:pt>
                <c:pt idx="2">
                  <c:v>9.7000000000000011</c:v>
                </c:pt>
              </c:numCache>
            </c:numRef>
          </c:val>
        </c:ser>
        <c:ser>
          <c:idx val="1"/>
          <c:order val="1"/>
          <c:tx>
            <c:strRef>
              <c:f>Лист1!$A$30</c:f>
              <c:strCache>
                <c:ptCount val="1"/>
                <c:pt idx="0">
                  <c:v>удовлетворительно/не важно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30,5</a:t>
                    </a:r>
                    <a:r>
                      <a:rPr lang="ru-RU" sz="1600" b="1" dirty="0"/>
                      <a:t>%</a:t>
                    </a:r>
                    <a:endParaRPr lang="en-US" sz="1600" b="1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35,5</a:t>
                    </a:r>
                    <a:r>
                      <a:rPr lang="ru-RU" sz="1600" b="1" dirty="0"/>
                      <a:t>%</a:t>
                    </a:r>
                    <a:endParaRPr lang="en-US" sz="1600" b="1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29,1</a:t>
                    </a:r>
                    <a:r>
                      <a:rPr lang="ru-RU" sz="1600" b="1" dirty="0"/>
                      <a:t>%</a:t>
                    </a:r>
                    <a:endParaRPr lang="en-US" sz="16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Лист1!$B$28:$D$28</c:f>
              <c:strCache>
                <c:ptCount val="3"/>
                <c:pt idx="0">
                  <c:v>Вредны/не нужны</c:v>
                </c:pt>
                <c:pt idx="1">
                  <c:v>Бесполезны/не заметны</c:v>
                </c:pt>
                <c:pt idx="2">
                  <c:v>Полезны/нужны</c:v>
                </c:pt>
              </c:strCache>
            </c:strRef>
          </c:cat>
          <c:val>
            <c:numRef>
              <c:f>Лист1!$B$30:$D$30</c:f>
              <c:numCache>
                <c:formatCode>General</c:formatCode>
                <c:ptCount val="3"/>
                <c:pt idx="0">
                  <c:v>30.5</c:v>
                </c:pt>
                <c:pt idx="1">
                  <c:v>35.5</c:v>
                </c:pt>
                <c:pt idx="2">
                  <c:v>29.1</c:v>
                </c:pt>
              </c:numCache>
            </c:numRef>
          </c:val>
        </c:ser>
        <c:ser>
          <c:idx val="2"/>
          <c:order val="2"/>
          <c:tx>
            <c:strRef>
              <c:f>Лист1!$A$31</c:f>
              <c:strCache>
                <c:ptCount val="1"/>
                <c:pt idx="0">
                  <c:v>хорошо/отлично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39,0</a:t>
                    </a:r>
                    <a:r>
                      <a:rPr lang="ru-RU" sz="1600" b="1" dirty="0"/>
                      <a:t>%</a:t>
                    </a:r>
                    <a:endParaRPr lang="en-US" sz="1600" b="1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49,6</a:t>
                    </a:r>
                    <a:r>
                      <a:rPr lang="ru-RU" sz="1600" b="1" dirty="0"/>
                      <a:t>%</a:t>
                    </a:r>
                    <a:endParaRPr lang="en-US" sz="1600" b="1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56,8</a:t>
                    </a:r>
                    <a:r>
                      <a:rPr lang="ru-RU" sz="1600" b="1" dirty="0"/>
                      <a:t>%</a:t>
                    </a:r>
                    <a:endParaRPr lang="en-US" sz="16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Лист1!$B$28:$D$28</c:f>
              <c:strCache>
                <c:ptCount val="3"/>
                <c:pt idx="0">
                  <c:v>Вредны/не нужны</c:v>
                </c:pt>
                <c:pt idx="1">
                  <c:v>Бесполезны/не заметны</c:v>
                </c:pt>
                <c:pt idx="2">
                  <c:v>Полезны/нужны</c:v>
                </c:pt>
              </c:strCache>
            </c:strRef>
          </c:cat>
          <c:val>
            <c:numRef>
              <c:f>Лист1!$B$31:$D$31</c:f>
              <c:numCache>
                <c:formatCode>General</c:formatCode>
                <c:ptCount val="3"/>
                <c:pt idx="0" formatCode="0.0">
                  <c:v>39</c:v>
                </c:pt>
                <c:pt idx="1">
                  <c:v>49.6</c:v>
                </c:pt>
                <c:pt idx="2">
                  <c:v>56.8</c:v>
                </c:pt>
              </c:numCache>
            </c:numRef>
          </c:val>
        </c:ser>
        <c:ser>
          <c:idx val="3"/>
          <c:order val="3"/>
          <c:tx>
            <c:strRef>
              <c:f>Лист1!$A$32</c:f>
              <c:strCache>
                <c:ptCount val="1"/>
                <c:pt idx="0">
                  <c:v>трудно сказать/все равно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8,5</a:t>
                    </a:r>
                    <a:r>
                      <a:rPr lang="ru-RU" sz="1600" b="1" dirty="0"/>
                      <a:t>%</a:t>
                    </a:r>
                    <a:endParaRPr lang="en-US" sz="1600" b="1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3,9</a:t>
                    </a:r>
                    <a:r>
                      <a:rPr lang="ru-RU" sz="1600" b="1" dirty="0"/>
                      <a:t>%</a:t>
                    </a:r>
                    <a:endParaRPr lang="en-US" sz="1600" b="1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4,3</a:t>
                    </a:r>
                    <a:r>
                      <a:rPr lang="ru-RU" sz="1600" b="1" dirty="0"/>
                      <a:t>%</a:t>
                    </a:r>
                    <a:endParaRPr lang="en-US" sz="16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Лист1!$B$28:$D$28</c:f>
              <c:strCache>
                <c:ptCount val="3"/>
                <c:pt idx="0">
                  <c:v>Вредны/не нужны</c:v>
                </c:pt>
                <c:pt idx="1">
                  <c:v>Бесполезны/не заметны</c:v>
                </c:pt>
                <c:pt idx="2">
                  <c:v>Полезны/нужны</c:v>
                </c:pt>
              </c:strCache>
            </c:strRef>
          </c:cat>
          <c:val>
            <c:numRef>
              <c:f>Лист1!$B$32:$D$32</c:f>
              <c:numCache>
                <c:formatCode>General</c:formatCode>
                <c:ptCount val="3"/>
                <c:pt idx="0">
                  <c:v>8.5</c:v>
                </c:pt>
                <c:pt idx="1">
                  <c:v>3.9</c:v>
                </c:pt>
                <c:pt idx="2">
                  <c:v>4.3</c:v>
                </c:pt>
              </c:numCache>
            </c:numRef>
          </c:val>
        </c:ser>
        <c:dLbls>
          <c:showVal val="1"/>
        </c:dLbls>
        <c:shape val="box"/>
        <c:axId val="50039424"/>
        <c:axId val="42865024"/>
        <c:axId val="0"/>
      </c:bar3DChart>
      <c:catAx>
        <c:axId val="5003942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2865024"/>
        <c:crosses val="autoZero"/>
        <c:auto val="1"/>
        <c:lblAlgn val="ctr"/>
        <c:lblOffset val="100"/>
      </c:catAx>
      <c:valAx>
        <c:axId val="42865024"/>
        <c:scaling>
          <c:orientation val="minMax"/>
        </c:scaling>
        <c:delete val="1"/>
        <c:axPos val="b"/>
        <c:majorGridlines/>
        <c:numFmt formatCode="0%" sourceLinked="1"/>
        <c:tickLblPos val="nextTo"/>
        <c:crossAx val="500394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0321888361784584E-2"/>
          <c:y val="1.4462136626955261E-2"/>
          <c:w val="0.94967811163821603"/>
          <c:h val="0.1185155015315251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1574912845375713E-2"/>
          <c:y val="9.1493949114506354E-2"/>
          <c:w val="0.88269969361512735"/>
          <c:h val="0.75052051024001709"/>
        </c:manualLayout>
      </c:layout>
      <c:lineChart>
        <c:grouping val="standard"/>
        <c:ser>
          <c:idx val="0"/>
          <c:order val="0"/>
          <c:tx>
            <c:strRef>
              <c:f>Лист3!$A$40</c:f>
              <c:strCache>
                <c:ptCount val="1"/>
                <c:pt idx="0">
                  <c:v>Полезны, нужны</c:v>
                </c:pt>
              </c:strCache>
            </c:strRef>
          </c:tx>
          <c:dLbls>
            <c:dLbl>
              <c:idx val="2"/>
              <c:layout>
                <c:manualLayout>
                  <c:x val="-3.3005385955118191E-2"/>
                  <c:y val="4.207896593570959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3005385955118212E-2"/>
                  <c:y val="5.068111647334396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3005385955118115E-2"/>
                  <c:y val="5.0681116473344057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5709916330987239E-2"/>
                  <c:y val="4.781373296079932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t"/>
            <c:showVal val="1"/>
          </c:dLbls>
          <c:cat>
            <c:strRef>
              <c:f>Лист3!$B$39:$G$39</c:f>
              <c:strCache>
                <c:ptCount val="6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 лет и старше</c:v>
                </c:pt>
              </c:strCache>
            </c:strRef>
          </c:cat>
          <c:val>
            <c:numRef>
              <c:f>Лист3!$B$40:$G$40</c:f>
              <c:numCache>
                <c:formatCode>0.0%</c:formatCode>
                <c:ptCount val="6"/>
                <c:pt idx="0">
                  <c:v>0.13927916921197311</c:v>
                </c:pt>
                <c:pt idx="1">
                  <c:v>0.19547953573610269</c:v>
                </c:pt>
                <c:pt idx="2">
                  <c:v>0.17226634086744066</c:v>
                </c:pt>
                <c:pt idx="3">
                  <c:v>0.19975565058032999</c:v>
                </c:pt>
                <c:pt idx="4">
                  <c:v>0.15027489309712899</c:v>
                </c:pt>
                <c:pt idx="5">
                  <c:v>0.1429444105070253</c:v>
                </c:pt>
              </c:numCache>
            </c:numRef>
          </c:val>
        </c:ser>
        <c:ser>
          <c:idx val="1"/>
          <c:order val="1"/>
          <c:tx>
            <c:strRef>
              <c:f>Лист3!$A$41</c:f>
              <c:strCache>
                <c:ptCount val="1"/>
                <c:pt idx="0">
                  <c:v>Бесполезны / незаметны</c:v>
                </c:pt>
              </c:strCache>
            </c:strRef>
          </c:tx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t"/>
            <c:showVal val="1"/>
          </c:dLbls>
          <c:cat>
            <c:strRef>
              <c:f>Лист3!$B$39:$G$39</c:f>
              <c:strCache>
                <c:ptCount val="6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 лет и старше</c:v>
                </c:pt>
              </c:strCache>
            </c:strRef>
          </c:cat>
          <c:val>
            <c:numRef>
              <c:f>Лист3!$B$41:$G$41</c:f>
              <c:numCache>
                <c:formatCode>0.0%</c:formatCode>
                <c:ptCount val="6"/>
                <c:pt idx="0">
                  <c:v>9.2035398230088564E-2</c:v>
                </c:pt>
                <c:pt idx="1">
                  <c:v>0.12743362831858393</c:v>
                </c:pt>
                <c:pt idx="2">
                  <c:v>0.18938053097345134</c:v>
                </c:pt>
                <c:pt idx="3">
                  <c:v>0.22477876106194689</c:v>
                </c:pt>
                <c:pt idx="4">
                  <c:v>0.17345132743362834</c:v>
                </c:pt>
                <c:pt idx="5">
                  <c:v>0.19292035398230098</c:v>
                </c:pt>
              </c:numCache>
            </c:numRef>
          </c:val>
        </c:ser>
        <c:marker val="1"/>
        <c:axId val="42878848"/>
        <c:axId val="42880384"/>
      </c:lineChart>
      <c:catAx>
        <c:axId val="428788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42880384"/>
        <c:crossesAt val="0"/>
        <c:auto val="1"/>
        <c:lblAlgn val="ctr"/>
        <c:lblOffset val="100"/>
      </c:catAx>
      <c:valAx>
        <c:axId val="42880384"/>
        <c:scaling>
          <c:orientation val="minMax"/>
          <c:min val="0.05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287884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3594398872682316E-2"/>
          <c:y val="0"/>
          <c:w val="0.7305896954935287"/>
          <c:h val="1"/>
        </c:manualLayout>
      </c:layout>
      <c:pieChart>
        <c:varyColors val="1"/>
        <c:ser>
          <c:idx val="0"/>
          <c:order val="0"/>
          <c:dPt>
            <c:idx val="0"/>
            <c:explosion val="5"/>
          </c:dPt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4.5914114336907529E-2"/>
                  <c:y val="-0.18789045771884041"/>
                </c:manualLayout>
              </c:layout>
              <c:dLblPos val="bestFit"/>
              <c:showVal val="1"/>
              <c:showCatName val="1"/>
              <c:separator>
</c:separator>
            </c:dLbl>
            <c:dLbl>
              <c:idx val="2"/>
              <c:layout>
                <c:manualLayout>
                  <c:x val="6.6712338112318817E-2"/>
                  <c:y val="0.113749555499111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интернет
8,1</a:t>
                    </a:r>
                  </a:p>
                </c:rich>
              </c:tx>
              <c:showVal val="1"/>
              <c:showCatName val="1"/>
              <c:separator>
</c:separator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400" b="1">
                        <a:solidFill>
                          <a:schemeClr val="bg1"/>
                        </a:solidFill>
                      </a:rPr>
                      <a:t>местная пресса
7,5</a:t>
                    </a:r>
                  </a:p>
                </c:rich>
              </c:tx>
              <c:showVal val="1"/>
              <c:showCatName val="1"/>
              <c:separator>
</c:separator>
            </c:dLbl>
            <c:dLbl>
              <c:idx val="4"/>
              <c:layout>
                <c:manualLayout>
                  <c:x val="-0.10088182526573158"/>
                  <c:y val="0.14704972523873763"/>
                </c:manualLayout>
              </c:layout>
              <c:showVal val="1"/>
              <c:showCatName val="1"/>
              <c:separator>
</c:separator>
            </c:dLbl>
            <c:dLbl>
              <c:idx val="8"/>
              <c:layout>
                <c:manualLayout>
                  <c:x val="-0.2361094002258369"/>
                  <c:y val="-1.8877113159334574E-2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[НКО.xls]Лист3!$A$14:$A$22</c:f>
              <c:strCache>
                <c:ptCount val="9"/>
                <c:pt idx="0">
                  <c:v>не имеют информации</c:v>
                </c:pt>
                <c:pt idx="1">
                  <c:v>телевидение</c:v>
                </c:pt>
                <c:pt idx="2">
                  <c:v>интернет</c:v>
                </c:pt>
                <c:pt idx="3">
                  <c:v>местная пресса</c:v>
                </c:pt>
                <c:pt idx="4">
                  <c:v>знакомые</c:v>
                </c:pt>
                <c:pt idx="5">
                  <c:v>центральная пресса</c:v>
                </c:pt>
                <c:pt idx="6">
                  <c:v>сами НКО на встречах, акциях</c:v>
                </c:pt>
                <c:pt idx="7">
                  <c:v>соцработники, врачи и др.</c:v>
                </c:pt>
                <c:pt idx="8">
                  <c:v>не помнят источник</c:v>
                </c:pt>
              </c:strCache>
            </c:strRef>
          </c:cat>
          <c:val>
            <c:numRef>
              <c:f>[НКО.xls]Лист3!$B$14:$B$22</c:f>
              <c:numCache>
                <c:formatCode>General</c:formatCode>
                <c:ptCount val="9"/>
                <c:pt idx="0">
                  <c:v>49.5</c:v>
                </c:pt>
                <c:pt idx="1">
                  <c:v>16.899999999999999</c:v>
                </c:pt>
                <c:pt idx="2">
                  <c:v>8.1</c:v>
                </c:pt>
                <c:pt idx="3">
                  <c:v>7.5</c:v>
                </c:pt>
                <c:pt idx="4">
                  <c:v>6.9</c:v>
                </c:pt>
                <c:pt idx="5">
                  <c:v>5.5</c:v>
                </c:pt>
                <c:pt idx="6">
                  <c:v>2.7</c:v>
                </c:pt>
                <c:pt idx="7">
                  <c:v>2.6</c:v>
                </c:pt>
                <c:pt idx="8">
                  <c:v>14.1</c:v>
                </c:pt>
              </c:numCache>
            </c:numRef>
          </c:val>
        </c:ser>
        <c:firstSliceAng val="118"/>
      </c:pie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32974922808188495"/>
          <c:y val="0.15678525786370959"/>
          <c:w val="0.63485179472840891"/>
          <c:h val="0.74729548858748762"/>
        </c:manualLayout>
      </c:layout>
      <c:bar3DChart>
        <c:barDir val="bar"/>
        <c:grouping val="percentStacked"/>
        <c:ser>
          <c:idx val="0"/>
          <c:order val="0"/>
          <c:tx>
            <c:strRef>
              <c:f>Лист2!$F$31</c:f>
              <c:strCache>
                <c:ptCount val="1"/>
                <c:pt idx="0">
                  <c:v>НКО полезны, нужны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b="1" dirty="0"/>
                      <a:t>67,5%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Лист2!$A$32:$E$33</c:f>
              <c:strCache>
                <c:ptCount val="2"/>
                <c:pt idx="0">
                  <c:v>не получал информации об НКО</c:v>
                </c:pt>
                <c:pt idx="1">
                  <c:v>получал информацию об НКО</c:v>
                </c:pt>
              </c:strCache>
            </c:strRef>
          </c:cat>
          <c:val>
            <c:numRef>
              <c:f>Лист2!$F$32:$F$33</c:f>
              <c:numCache>
                <c:formatCode>0.0%</c:formatCode>
                <c:ptCount val="2"/>
                <c:pt idx="0">
                  <c:v>0.23254267346486371</c:v>
                </c:pt>
                <c:pt idx="1">
                  <c:v>0.675368898978434</c:v>
                </c:pt>
              </c:numCache>
            </c:numRef>
          </c:val>
        </c:ser>
        <c:ser>
          <c:idx val="1"/>
          <c:order val="1"/>
          <c:tx>
            <c:strRef>
              <c:f>Лист2!$G$31</c:f>
              <c:strCache>
                <c:ptCount val="1"/>
                <c:pt idx="0">
                  <c:v>Деятельность НКО незаметна 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Лист2!$A$32:$E$33</c:f>
              <c:strCache>
                <c:ptCount val="2"/>
                <c:pt idx="0">
                  <c:v>не получал информации об НКО</c:v>
                </c:pt>
                <c:pt idx="1">
                  <c:v>получал информацию об НКО</c:v>
                </c:pt>
              </c:strCache>
            </c:strRef>
          </c:cat>
          <c:val>
            <c:numRef>
              <c:f>Лист2!$G$32:$G$33</c:f>
              <c:numCache>
                <c:formatCode>0.0%</c:formatCode>
                <c:ptCount val="2"/>
                <c:pt idx="0">
                  <c:v>0.10086455331412104</c:v>
                </c:pt>
                <c:pt idx="1">
                  <c:v>0.12712826333711688</c:v>
                </c:pt>
              </c:numCache>
            </c:numRef>
          </c:val>
        </c:ser>
        <c:ser>
          <c:idx val="2"/>
          <c:order val="2"/>
          <c:tx>
            <c:strRef>
              <c:f>Лист2!$H$31</c:f>
              <c:strCache>
                <c:ptCount val="1"/>
                <c:pt idx="0">
                  <c:v>НКО вредны, не нужны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7.4418604651162873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0"/>
                  <c:y val="7.1317829457364354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Лист2!$A$32:$E$33</c:f>
              <c:strCache>
                <c:ptCount val="2"/>
                <c:pt idx="0">
                  <c:v>не получал информации об НКО</c:v>
                </c:pt>
                <c:pt idx="1">
                  <c:v>получал информацию об НКО</c:v>
                </c:pt>
              </c:strCache>
            </c:strRef>
          </c:cat>
          <c:val>
            <c:numRef>
              <c:f>Лист2!$H$32:$H$33</c:f>
              <c:numCache>
                <c:formatCode>0.0%</c:formatCode>
                <c:ptCount val="2"/>
                <c:pt idx="0">
                  <c:v>1.5074262912879619E-2</c:v>
                </c:pt>
                <c:pt idx="1">
                  <c:v>1.7026106696935311E-2</c:v>
                </c:pt>
              </c:numCache>
            </c:numRef>
          </c:val>
        </c:ser>
        <c:ser>
          <c:idx val="3"/>
          <c:order val="3"/>
          <c:tx>
            <c:strRef>
              <c:f>Лист2!$I$31</c:f>
              <c:strCache>
                <c:ptCount val="1"/>
                <c:pt idx="0">
                  <c:v>З.о.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Лист2!$A$32:$E$33</c:f>
              <c:strCache>
                <c:ptCount val="2"/>
                <c:pt idx="0">
                  <c:v>не получал информации об НКО</c:v>
                </c:pt>
                <c:pt idx="1">
                  <c:v>получал информацию об НКО</c:v>
                </c:pt>
              </c:strCache>
            </c:strRef>
          </c:cat>
          <c:val>
            <c:numRef>
              <c:f>Лист2!$I$32:$I$33</c:f>
              <c:numCache>
                <c:formatCode>0.0%</c:formatCode>
                <c:ptCount val="2"/>
                <c:pt idx="0">
                  <c:v>0.65151851030813601</c:v>
                </c:pt>
                <c:pt idx="1">
                  <c:v>0.18047673098751421</c:v>
                </c:pt>
              </c:numCache>
            </c:numRef>
          </c:val>
        </c:ser>
        <c:gapWidth val="41"/>
        <c:shape val="box"/>
        <c:axId val="50125440"/>
        <c:axId val="50139520"/>
        <c:axId val="0"/>
      </c:bar3DChart>
      <c:catAx>
        <c:axId val="5012544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50139520"/>
        <c:crosses val="autoZero"/>
        <c:auto val="1"/>
        <c:lblAlgn val="ctr"/>
        <c:lblOffset val="100"/>
      </c:catAx>
      <c:valAx>
        <c:axId val="50139520"/>
        <c:scaling>
          <c:orientation val="minMax"/>
        </c:scaling>
        <c:delete val="1"/>
        <c:axPos val="b"/>
        <c:majorGridlines/>
        <c:numFmt formatCode="0%" sourceLinked="1"/>
        <c:tickLblPos val="nextTo"/>
        <c:crossAx val="501254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"/>
          <c:y val="1.5075326181983718E-2"/>
          <c:w val="0.99892394849041222"/>
          <c:h val="9.7786043927759525E-2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0104C-DA8C-48B1-AD6F-8BEAC436DDB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109C7-D772-4D1C-AE34-BA3CC41372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E315-7756-4800-AE2F-35645D0CB6B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C46A-3274-4D81-8C46-ECAA6D75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E315-7756-4800-AE2F-35645D0CB6B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C46A-3274-4D81-8C46-ECAA6D75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E315-7756-4800-AE2F-35645D0CB6B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C46A-3274-4D81-8C46-ECAA6D75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E315-7756-4800-AE2F-35645D0CB6B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C46A-3274-4D81-8C46-ECAA6D75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E315-7756-4800-AE2F-35645D0CB6B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C46A-3274-4D81-8C46-ECAA6D75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E315-7756-4800-AE2F-35645D0CB6B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C46A-3274-4D81-8C46-ECAA6D75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E315-7756-4800-AE2F-35645D0CB6B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C46A-3274-4D81-8C46-ECAA6D75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E315-7756-4800-AE2F-35645D0CB6B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C46A-3274-4D81-8C46-ECAA6D75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E315-7756-4800-AE2F-35645D0CB6B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C46A-3274-4D81-8C46-ECAA6D75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E315-7756-4800-AE2F-35645D0CB6B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C46A-3274-4D81-8C46-ECAA6D75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E315-7756-4800-AE2F-35645D0CB6B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C46A-3274-4D81-8C46-ECAA6D75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8E315-7756-4800-AE2F-35645D0CB6B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BC46A-3274-4D81-8C46-ECAA6D75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28596" y="1214422"/>
            <a:ext cx="8272466" cy="328614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b="1" dirty="0" smtClean="0"/>
              <a:t>Восприятие социально ориентированных некоммерческих организаций населением Псковской области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572560" cy="557216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6200" dirty="0" smtClean="0"/>
              <a:t>В настоящее время происходит смена видов социальной активности. Демонстрации, митинги, партийные и профсоюзные собрания не популярны и фактически бесперспективны. Устаревает практика субботников, отсутствует интерес и к церковным практикам. Небольшое количество населения привлекают собрания ТСЖ и садоводств. </a:t>
            </a:r>
          </a:p>
          <a:p>
            <a:pPr>
              <a:lnSpc>
                <a:spcPct val="120000"/>
              </a:lnSpc>
              <a:buNone/>
            </a:pPr>
            <a:endParaRPr lang="ru-RU" sz="6200" dirty="0" smtClean="0"/>
          </a:p>
          <a:p>
            <a:pPr>
              <a:lnSpc>
                <a:spcPct val="120000"/>
              </a:lnSpc>
              <a:buNone/>
            </a:pPr>
            <a:r>
              <a:rPr lang="ru-RU" sz="6200" dirty="0" smtClean="0"/>
              <a:t>Развитие благотворительности является основным направлением роста третьего сектора, а также вовлечением в его практику широких слоев населения. Организация сбора вещей, продуктов и денег является наиболее понятной работой НКО.</a:t>
            </a:r>
          </a:p>
          <a:p>
            <a:pPr>
              <a:lnSpc>
                <a:spcPct val="120000"/>
              </a:lnSpc>
              <a:buNone/>
            </a:pPr>
            <a:endParaRPr lang="ru-RU" sz="6200" dirty="0" smtClean="0"/>
          </a:p>
          <a:p>
            <a:pPr>
              <a:lnSpc>
                <a:spcPct val="120000"/>
              </a:lnSpc>
              <a:buNone/>
            </a:pPr>
            <a:r>
              <a:rPr lang="ru-RU" sz="6200" dirty="0" smtClean="0"/>
              <a:t>Направления деятельности наиболее популярных из общественных организаций не совпадают с интересами населения. Это - основная причина невысокого уровня признания организаций третьего сектора. </a:t>
            </a:r>
          </a:p>
          <a:p>
            <a:pPr>
              <a:lnSpc>
                <a:spcPct val="170000"/>
              </a:lnSpc>
              <a:buNone/>
            </a:pPr>
            <a:r>
              <a:rPr lang="ru-RU" sz="5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86808" cy="43971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Оценка деятельности НКО в зависимости от возраста, %</a:t>
            </a:r>
            <a:endParaRPr lang="ru-RU" sz="2400" b="1" spc="300" dirty="0">
              <a:solidFill>
                <a:schemeClr val="bg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85720" y="1000108"/>
          <a:ext cx="837247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512605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Категория людей старше 45 лет более информирована о деятельности НКО и их мнение о работе данных организаций в общей сложности негативное.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Категория людей в возрасте до 45 лет менее информирована о деятельности НКО, однако та часть опрошенных, которая слышала о работе подобных организаций, считает их деятельность полезной и нужной.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целом же по гендерному признаку чуть более лояльными к НКО выступают женщины – 55,6%.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65403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bg1"/>
                </a:solidFill>
              </a:rPr>
              <a:t/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>Источники информации о деятельности НКО, %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pc="300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857232"/>
          <a:ext cx="857256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5126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Порядка половины населения области не получают никакой информации о деятельности НКО.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Телевидение и Интернет являются наиболее эффективными источниками получения информации.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Телевидение информирует большую часть населения, хотя охват пользователей Интернета гораздо больше телеаудитории. 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501090" cy="500066"/>
          </a:xfrm>
        </p:spPr>
        <p:txBody>
          <a:bodyPr>
            <a:noAutofit/>
          </a:bodyPr>
          <a:lstStyle/>
          <a:p>
            <a:r>
              <a:rPr lang="ru-RU" sz="2100" b="1" dirty="0" smtClean="0">
                <a:solidFill>
                  <a:schemeClr val="bg1"/>
                </a:solidFill>
              </a:rPr>
              <a:t>Уровень поддержки НКО в зависимости от доступа к информации, %</a:t>
            </a:r>
            <a:endParaRPr lang="ru-RU" sz="21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8858312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5720" y="5715016"/>
            <a:ext cx="8858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группе людей, узнающих о деятельности НКО из этих трех источников, уровень поддержки НКО достигает 67,5% 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928671"/>
            <a:ext cx="8501122" cy="5572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Несмотря на низкий уровень информированности о деятельности НКО, преобладает </a:t>
            </a:r>
            <a:r>
              <a:rPr lang="ru-RU" sz="2800" b="1" dirty="0" smtClean="0"/>
              <a:t>положительное восприятие некоммерческих организаций. 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Перспективными направлениями  развития третьего сектора являются </a:t>
            </a:r>
            <a:r>
              <a:rPr lang="ru-RU" sz="2800" b="1" dirty="0" smtClean="0"/>
              <a:t>благотворительность и волонтерство.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НКО следует </a:t>
            </a:r>
            <a:r>
              <a:rPr lang="ru-RU" sz="2800" b="1" dirty="0" smtClean="0"/>
              <a:t>активизировать работу по вовлечению молодежи </a:t>
            </a:r>
            <a:r>
              <a:rPr lang="ru-RU" sz="2800" dirty="0" smtClean="0"/>
              <a:t>в социальные практики.  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НКО необходимо выстраивать </a:t>
            </a:r>
            <a:r>
              <a:rPr lang="ru-RU" sz="2800" b="1" dirty="0" smtClean="0"/>
              <a:t>конструктивное сотрудничество со СМИ. </a:t>
            </a:r>
          </a:p>
          <a:p>
            <a:pPr>
              <a:lnSpc>
                <a:spcPct val="150000"/>
              </a:lnSpc>
            </a:pPr>
            <a:endParaRPr lang="ru-RU" sz="2800" b="1" dirty="0" smtClean="0"/>
          </a:p>
          <a:p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501090" cy="500066"/>
          </a:xfrm>
        </p:spPr>
        <p:txBody>
          <a:bodyPr>
            <a:noAutofit/>
          </a:bodyPr>
          <a:lstStyle/>
          <a:p>
            <a:r>
              <a:rPr lang="ru-RU" sz="3600" b="1" spc="300" dirty="0" smtClean="0">
                <a:solidFill>
                  <a:schemeClr val="bg1"/>
                </a:solidFill>
              </a:rPr>
              <a:t>Рекомендации </a:t>
            </a:r>
            <a:endParaRPr lang="ru-RU" sz="3600" b="1" spc="300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928671"/>
            <a:ext cx="8501122" cy="5572163"/>
          </a:xfrm>
        </p:spPr>
        <p:txBody>
          <a:bodyPr>
            <a:normAutofit/>
          </a:bodyPr>
          <a:lstStyle/>
          <a:p>
            <a:r>
              <a:rPr lang="ru-RU" dirty="0" smtClean="0"/>
              <a:t>Комплексный аудит сайтов НКО </a:t>
            </a:r>
          </a:p>
          <a:p>
            <a:r>
              <a:rPr lang="ru-RU" dirty="0" smtClean="0"/>
              <a:t>Обучающие программы для сотрудников НКО по вопросам PR и сотрудничества со СМИ</a:t>
            </a:r>
          </a:p>
          <a:p>
            <a:r>
              <a:rPr lang="ru-RU" dirty="0" smtClean="0"/>
              <a:t>Конференции, экспертные семинары и «круглые столы» для обсуждения проектов НКО </a:t>
            </a:r>
          </a:p>
          <a:p>
            <a:r>
              <a:rPr lang="ru-RU" dirty="0" smtClean="0"/>
              <a:t>Создание сайта о деятельности всех некоммерческих организаций Псковской области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5054618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ru-RU" dirty="0" smtClean="0"/>
              <a:t>Цель исследования – изучение социальной базы некоммерческих организаций Псковской области и оценка перспектив развития третьего сектора.</a:t>
            </a:r>
          </a:p>
          <a:p>
            <a:pPr>
              <a:buNone/>
            </a:pPr>
            <a:r>
              <a:rPr lang="ru-RU" dirty="0" smtClean="0"/>
              <a:t>Исследование проведено методом массового опроса с выборкой 5800 респондентов.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28596" y="1214422"/>
            <a:ext cx="8272466" cy="328614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142852"/>
            <a:ext cx="6400800" cy="571504"/>
          </a:xfrm>
        </p:spPr>
        <p:txBody>
          <a:bodyPr>
            <a:normAutofit/>
          </a:bodyPr>
          <a:lstStyle/>
          <a:p>
            <a:r>
              <a:rPr lang="ru-RU" sz="2800" b="1" spc="300" dirty="0" smtClean="0">
                <a:solidFill>
                  <a:schemeClr val="bg1"/>
                </a:solidFill>
              </a:rPr>
              <a:t>Отношение населения к НКО</a:t>
            </a:r>
            <a:endParaRPr lang="ru-RU" sz="2800" b="1" spc="300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85786" y="857232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28596" y="4572008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Общий уровень поддержки НКО – 30,5%, - такая часть населения считает общественные организации полезными. Незаметными или бесполезными НКО считают 10,5%, и лишь 1,5% назвали НКО вредными организациями. Большинство населения (57,7%) не сформировало никакого отношения к третьему сектору.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901014" cy="78579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4000" b="1" spc="300" dirty="0" smtClean="0">
                <a:solidFill>
                  <a:schemeClr val="bg1"/>
                </a:solidFill>
              </a:rPr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solidFill>
                <a:schemeClr val="bg1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42844" y="857232"/>
          <a:ext cx="8543956" cy="5268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928662" y="0"/>
            <a:ext cx="8001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Зависимость между отношением к НКО и политической лояльностью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(«Как вы относитесь к НКО»/»Оцените деятельность Президента РФ»)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6072206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группе тех, кто поддерживает НКО лояльность к Президенту выше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57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Те, кто поддерживает НКО наиболее лояльны политическим партиям и готовы сотрудничать с правоохранительными органами.  Среди сторонников деятельности некоммерческих организаций таких порядка 40%. </a:t>
            </a:r>
          </a:p>
          <a:p>
            <a:pPr>
              <a:buNone/>
            </a:pPr>
            <a:r>
              <a:rPr lang="ru-RU" sz="2400" dirty="0" smtClean="0"/>
              <a:t>Иными словами, лояльность к НКО является частью социально активной позиции как таковой, которая проявляется и в отношении НКО, и партий, и даже государства и полиции. </a:t>
            </a:r>
          </a:p>
          <a:p>
            <a:pPr>
              <a:buNone/>
            </a:pPr>
            <a:r>
              <a:rPr lang="ru-RU" sz="2400" dirty="0" smtClean="0"/>
              <a:t>С другой стороны, нелояльность ко всем этим институциям связана с социальной пассивностью.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1" y="142853"/>
            <a:ext cx="7786743" cy="5715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85786" y="1643051"/>
          <a:ext cx="7901014" cy="4451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507"/>
                <a:gridCol w="3950507"/>
              </a:tblGrid>
              <a:tr h="4047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района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НКО полезны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047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Пушкиногорский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52,1</a:t>
                      </a:r>
                      <a:endParaRPr lang="ru-RU" dirty="0"/>
                    </a:p>
                  </a:txBody>
                  <a:tcPr/>
                </a:tc>
              </a:tr>
              <a:tr h="4047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Невельский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48,1</a:t>
                      </a:r>
                      <a:endParaRPr lang="ru-RU" dirty="0"/>
                    </a:p>
                  </a:txBody>
                  <a:tcPr/>
                </a:tc>
              </a:tr>
              <a:tr h="4047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Плюсский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46,8</a:t>
                      </a:r>
                      <a:endParaRPr lang="ru-RU" dirty="0"/>
                    </a:p>
                  </a:txBody>
                  <a:tcPr/>
                </a:tc>
              </a:tr>
              <a:tr h="4047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Псковский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39,2</a:t>
                      </a:r>
                      <a:endParaRPr lang="ru-RU" dirty="0"/>
                    </a:p>
                  </a:txBody>
                  <a:tcPr/>
                </a:tc>
              </a:tr>
              <a:tr h="4047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Локнянский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38,5</a:t>
                      </a:r>
                      <a:endParaRPr lang="ru-RU" dirty="0"/>
                    </a:p>
                  </a:txBody>
                  <a:tcPr/>
                </a:tc>
              </a:tr>
              <a:tr h="4047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Палкинский район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38,5</a:t>
                      </a:r>
                      <a:endParaRPr lang="ru-RU" dirty="0"/>
                    </a:p>
                  </a:txBody>
                  <a:tcPr/>
                </a:tc>
              </a:tr>
              <a:tr h="4047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Пустошкинский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33,3</a:t>
                      </a:r>
                      <a:endParaRPr lang="ru-RU" dirty="0"/>
                    </a:p>
                  </a:txBody>
                  <a:tcPr/>
                </a:tc>
              </a:tr>
              <a:tr h="4047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Островский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33,2</a:t>
                      </a:r>
                      <a:endParaRPr lang="ru-RU" dirty="0"/>
                    </a:p>
                  </a:txBody>
                  <a:tcPr/>
                </a:tc>
              </a:tr>
              <a:tr h="4047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Себежский район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32,3</a:t>
                      </a:r>
                      <a:endParaRPr lang="ru-RU" dirty="0"/>
                    </a:p>
                  </a:txBody>
                  <a:tcPr/>
                </a:tc>
              </a:tr>
              <a:tr h="4047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Пыталовский район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 rot="10800000" flipV="1">
            <a:off x="857223" y="195655"/>
            <a:ext cx="78581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300" dirty="0" smtClean="0">
                <a:solidFill>
                  <a:schemeClr val="bg1"/>
                </a:solidFill>
              </a:rPr>
              <a:t>Наиболее лояльные к НКО районы, %</a:t>
            </a:r>
            <a:endParaRPr lang="ru-RU" sz="2200" b="1" spc="300" dirty="0">
              <a:solidFill>
                <a:schemeClr val="bg1"/>
              </a:solidFill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 rot="10800000" flipV="1">
            <a:off x="285720" y="1040769"/>
            <a:ext cx="8286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F Agora Sans Pro" charset="-52"/>
                <a:ea typeface="Times New Roman" pitchFamily="18" charset="0"/>
              </a:rPr>
              <a:t>В различных районах уровень лояльности населения к НКО варьируется в диапазоне от 50 до 25%. Наиболее лояльными к НКО являются следующие районы: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 rot="10800000" flipV="1">
            <a:off x="857224" y="142852"/>
            <a:ext cx="7829576" cy="57150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Доводилось ли вам участвовать в благотворительных акциях (%)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785925"/>
          <a:ext cx="8286808" cy="4594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68"/>
                <a:gridCol w="4326740"/>
              </a:tblGrid>
              <a:tr h="41771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Название района</a:t>
                      </a:r>
                      <a:endParaRPr lang="ru-RU" sz="1800" dirty="0"/>
                    </a:p>
                  </a:txBody>
                  <a:tcPr marL="127529" marR="127529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%</a:t>
                      </a:r>
                      <a:endParaRPr lang="ru-RU" sz="1800" dirty="0"/>
                    </a:p>
                  </a:txBody>
                  <a:tcPr marL="127529" marR="127529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17715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Куньинский район</a:t>
                      </a:r>
                      <a:endParaRPr lang="ru-RU" sz="1800" dirty="0"/>
                    </a:p>
                  </a:txBody>
                  <a:tcPr marL="127529" marR="1275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24,2</a:t>
                      </a:r>
                      <a:endParaRPr lang="ru-RU" sz="1800" dirty="0"/>
                    </a:p>
                  </a:txBody>
                  <a:tcPr marL="127529" marR="127529"/>
                </a:tc>
              </a:tr>
              <a:tr h="417715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Локнянский район</a:t>
                      </a:r>
                      <a:endParaRPr lang="ru-RU" sz="1800" dirty="0"/>
                    </a:p>
                  </a:txBody>
                  <a:tcPr marL="127529" marR="1275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24,4</a:t>
                      </a:r>
                      <a:endParaRPr lang="ru-RU" sz="1800" dirty="0"/>
                    </a:p>
                  </a:txBody>
                  <a:tcPr marL="127529" marR="127529"/>
                </a:tc>
              </a:tr>
              <a:tr h="417715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Великие Луки</a:t>
                      </a:r>
                      <a:endParaRPr lang="ru-RU" sz="1800" dirty="0"/>
                    </a:p>
                  </a:txBody>
                  <a:tcPr marL="127529" marR="1275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30,8</a:t>
                      </a:r>
                      <a:endParaRPr lang="ru-RU" sz="1800" dirty="0"/>
                    </a:p>
                  </a:txBody>
                  <a:tcPr marL="127529" marR="127529"/>
                </a:tc>
              </a:tr>
              <a:tr h="417715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Великолукский район</a:t>
                      </a:r>
                      <a:endParaRPr lang="ru-RU" sz="1800" dirty="0"/>
                    </a:p>
                  </a:txBody>
                  <a:tcPr marL="127529" marR="1275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18,9</a:t>
                      </a:r>
                      <a:endParaRPr lang="ru-RU" sz="1800" dirty="0"/>
                    </a:p>
                  </a:txBody>
                  <a:tcPr marL="127529" marR="127529"/>
                </a:tc>
              </a:tr>
              <a:tr h="417715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Усвятский район</a:t>
                      </a:r>
                      <a:endParaRPr lang="ru-RU" sz="1800" dirty="0"/>
                    </a:p>
                  </a:txBody>
                  <a:tcPr marL="127529" marR="1275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22,2</a:t>
                      </a:r>
                      <a:endParaRPr lang="ru-RU" sz="1800" dirty="0"/>
                    </a:p>
                  </a:txBody>
                  <a:tcPr marL="127529" marR="127529"/>
                </a:tc>
              </a:tr>
              <a:tr h="417715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Пыталовский район</a:t>
                      </a:r>
                      <a:endParaRPr lang="ru-RU" sz="1800" dirty="0"/>
                    </a:p>
                  </a:txBody>
                  <a:tcPr marL="127529" marR="1275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19,9</a:t>
                      </a:r>
                      <a:endParaRPr lang="ru-RU" sz="1800" dirty="0"/>
                    </a:p>
                  </a:txBody>
                  <a:tcPr marL="127529" marR="127529"/>
                </a:tc>
              </a:tr>
              <a:tr h="417715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Дедовичский район</a:t>
                      </a:r>
                      <a:endParaRPr lang="ru-RU" sz="1800" dirty="0"/>
                    </a:p>
                  </a:txBody>
                  <a:tcPr marL="127529" marR="1275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</a:t>
                      </a:r>
                      <a:endParaRPr lang="ru-RU" sz="1800" dirty="0"/>
                    </a:p>
                  </a:txBody>
                  <a:tcPr marL="127529" marR="127529"/>
                </a:tc>
              </a:tr>
              <a:tr h="417715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Палкинский район</a:t>
                      </a:r>
                      <a:endParaRPr lang="ru-RU" sz="1800" dirty="0"/>
                    </a:p>
                  </a:txBody>
                  <a:tcPr marL="127529" marR="1275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24,5</a:t>
                      </a:r>
                      <a:endParaRPr lang="ru-RU" sz="1800" dirty="0"/>
                    </a:p>
                  </a:txBody>
                  <a:tcPr marL="127529" marR="127529"/>
                </a:tc>
              </a:tr>
              <a:tr h="417715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Псковский район</a:t>
                      </a:r>
                      <a:endParaRPr lang="ru-RU" sz="1800" dirty="0"/>
                    </a:p>
                  </a:txBody>
                  <a:tcPr marL="127529" marR="1275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23,5</a:t>
                      </a:r>
                      <a:endParaRPr lang="ru-RU" sz="1800" dirty="0"/>
                    </a:p>
                  </a:txBody>
                  <a:tcPr marL="127529" marR="127529"/>
                </a:tc>
              </a:tr>
              <a:tr h="417715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Красногородский район</a:t>
                      </a:r>
                      <a:endParaRPr lang="ru-RU" sz="1800" dirty="0"/>
                    </a:p>
                  </a:txBody>
                  <a:tcPr marL="127529" marR="1275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10,3</a:t>
                      </a:r>
                      <a:endParaRPr lang="ru-RU" sz="1800" dirty="0"/>
                    </a:p>
                  </a:txBody>
                  <a:tcPr marL="127529" marR="127529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4282" y="857232"/>
            <a:ext cx="87868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Дополнительно была изучена вовлеченность населения в наиболее популярные практики социальной активности. Наибольший уровень социальной активности показали следующие районы: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 Локнянском, Палкинском и Псковском районах население не только более информировано и лояльно к НКО, но и наиболее активно включено в общественную жизнь.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Среди отдельных видов социальной активности наибольшую популярность в настоящее время имеют благотворительность, как в виде сбора денежных средств, так и в виде пожертвований личными вещами, а также донорство и волонтерство. Эти виды наиболее востребованы, чем участие в митингах, субботниках, профсоюзной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086724" cy="648072"/>
          </a:xfrm>
        </p:spPr>
        <p:txBody>
          <a:bodyPr>
            <a:normAutofit/>
          </a:bodyPr>
          <a:lstStyle/>
          <a:p>
            <a:r>
              <a:rPr lang="ru-RU" sz="3200" spc="300" dirty="0" smtClean="0">
                <a:solidFill>
                  <a:schemeClr val="bg1"/>
                </a:solidFill>
              </a:rPr>
              <a:t>Потенциал социальной активности, %</a:t>
            </a:r>
            <a:endParaRPr lang="ru-RU" sz="3200" b="1" spc="3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7858179" cy="5566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3"/>
                <a:gridCol w="2619393"/>
                <a:gridCol w="2619393"/>
              </a:tblGrid>
              <a:tr h="575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Виды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Актуальный потенциал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Возможный потенциал 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75174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Благотворительность (вещи, продукты)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17,8</a:t>
                      </a:r>
                      <a:endParaRPr lang="ru-RU" dirty="0"/>
                    </a:p>
                  </a:txBody>
                  <a:tcPr/>
                </a:tc>
              </a:tr>
              <a:tr h="3286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Волонтерство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15,4</a:t>
                      </a:r>
                      <a:endParaRPr lang="ru-RU" dirty="0"/>
                    </a:p>
                  </a:txBody>
                  <a:tcPr/>
                </a:tc>
              </a:tr>
              <a:tr h="3286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Донорство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575174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благотворительность (деньги)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9,3</a:t>
                      </a:r>
                      <a:endParaRPr lang="ru-RU" dirty="0"/>
                    </a:p>
                  </a:txBody>
                  <a:tcPr/>
                </a:tc>
              </a:tr>
              <a:tr h="3286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ТСЖ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7,4</a:t>
                      </a:r>
                      <a:endParaRPr lang="ru-RU" dirty="0"/>
                    </a:p>
                  </a:txBody>
                  <a:tcPr/>
                </a:tc>
              </a:tr>
              <a:tr h="575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Демонстрации, митинги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5,3</a:t>
                      </a:r>
                      <a:endParaRPr lang="ru-RU" dirty="0"/>
                    </a:p>
                  </a:txBody>
                  <a:tcPr/>
                </a:tc>
              </a:tr>
              <a:tr h="3286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Профсоюзы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4,9</a:t>
                      </a:r>
                      <a:endParaRPr lang="ru-RU" dirty="0"/>
                    </a:p>
                  </a:txBody>
                  <a:tcPr/>
                </a:tc>
              </a:tr>
              <a:tr h="3286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Садоводства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4,2</a:t>
                      </a:r>
                      <a:endParaRPr lang="ru-RU" dirty="0"/>
                    </a:p>
                  </a:txBody>
                  <a:tcPr/>
                </a:tc>
              </a:tr>
              <a:tr h="3286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Церковные</a:t>
                      </a:r>
                      <a:r>
                        <a:rPr lang="ru-RU" baseline="0" dirty="0" smtClean="0"/>
                        <a:t> община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/>
                </a:tc>
              </a:tr>
              <a:tr h="3286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Субботники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/>
                </a:tc>
              </a:tr>
              <a:tr h="5751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Партийная деятельность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825</Words>
  <Application>Microsoft Office PowerPoint</Application>
  <PresentationFormat>Экран (4:3)</PresentationFormat>
  <Paragraphs>165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Восприятие социально ориентированных некоммерческих организаций населением Псковской области   </vt:lpstr>
      <vt:lpstr>  </vt:lpstr>
      <vt:lpstr>   </vt:lpstr>
      <vt:lpstr>   </vt:lpstr>
      <vt:lpstr> </vt:lpstr>
      <vt:lpstr> </vt:lpstr>
      <vt:lpstr>Доводилось ли вам участвовать в благотворительных акциях (%)</vt:lpstr>
      <vt:lpstr>Слайд 8</vt:lpstr>
      <vt:lpstr>Потенциал социальной активности, %</vt:lpstr>
      <vt:lpstr>Слайд 10</vt:lpstr>
      <vt:lpstr>Оценка деятельности НКО в зависимости от возраста, %</vt:lpstr>
      <vt:lpstr>Слайд 12</vt:lpstr>
      <vt:lpstr> Источники информации о деятельности НКО, % </vt:lpstr>
      <vt:lpstr>Слайд 14</vt:lpstr>
      <vt:lpstr>Уровень поддержки НКО в зависимости от доступа к информации, %</vt:lpstr>
      <vt:lpstr>Слайд 16</vt:lpstr>
      <vt:lpstr>Рекомендации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Dima</dc:creator>
  <cp:lastModifiedBy>User</cp:lastModifiedBy>
  <cp:revision>121</cp:revision>
  <dcterms:created xsi:type="dcterms:W3CDTF">2013-11-15T10:39:43Z</dcterms:created>
  <dcterms:modified xsi:type="dcterms:W3CDTF">2014-04-03T13:29:50Z</dcterms:modified>
</cp:coreProperties>
</file>